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337" r:id="rId5"/>
    <p:sldId id="284" r:id="rId6"/>
    <p:sldId id="335" r:id="rId7"/>
    <p:sldId id="327" r:id="rId8"/>
    <p:sldId id="300" r:id="rId9"/>
    <p:sldId id="288" r:id="rId10"/>
    <p:sldId id="329" r:id="rId11"/>
    <p:sldId id="309" r:id="rId12"/>
    <p:sldId id="328" r:id="rId13"/>
    <p:sldId id="289" r:id="rId14"/>
    <p:sldId id="357" r:id="rId15"/>
    <p:sldId id="290" r:id="rId16"/>
    <p:sldId id="356" r:id="rId17"/>
    <p:sldId id="336" r:id="rId18"/>
    <p:sldId id="294" r:id="rId19"/>
    <p:sldId id="295" r:id="rId20"/>
    <p:sldId id="354" r:id="rId21"/>
    <p:sldId id="338" r:id="rId22"/>
    <p:sldId id="298" r:id="rId23"/>
    <p:sldId id="355" r:id="rId24"/>
    <p:sldId id="320" r:id="rId25"/>
    <p:sldId id="341" r:id="rId26"/>
    <p:sldId id="321" r:id="rId27"/>
    <p:sldId id="340" r:id="rId28"/>
    <p:sldId id="339" r:id="rId29"/>
    <p:sldId id="322" r:id="rId30"/>
    <p:sldId id="323" r:id="rId31"/>
    <p:sldId id="324" r:id="rId32"/>
    <p:sldId id="325" r:id="rId33"/>
    <p:sldId id="326" r:id="rId34"/>
    <p:sldId id="345" r:id="rId35"/>
    <p:sldId id="342" r:id="rId36"/>
    <p:sldId id="315" r:id="rId37"/>
    <p:sldId id="316" r:id="rId38"/>
    <p:sldId id="319" r:id="rId39"/>
    <p:sldId id="317" r:id="rId40"/>
    <p:sldId id="318" r:id="rId41"/>
    <p:sldId id="343" r:id="rId42"/>
    <p:sldId id="311" r:id="rId43"/>
    <p:sldId id="312" r:id="rId44"/>
    <p:sldId id="313" r:id="rId45"/>
    <p:sldId id="344" r:id="rId46"/>
    <p:sldId id="259" r:id="rId47"/>
    <p:sldId id="330" r:id="rId48"/>
    <p:sldId id="353" r:id="rId49"/>
    <p:sldId id="331" r:id="rId50"/>
    <p:sldId id="302" r:id="rId51"/>
    <p:sldId id="332" r:id="rId52"/>
    <p:sldId id="346" r:id="rId53"/>
    <p:sldId id="347" r:id="rId54"/>
    <p:sldId id="348" r:id="rId55"/>
    <p:sldId id="349" r:id="rId56"/>
    <p:sldId id="351" r:id="rId57"/>
    <p:sldId id="260" r:id="rId58"/>
    <p:sldId id="350" r:id="rId59"/>
    <p:sldId id="352" r:id="rId60"/>
    <p:sldId id="303" r:id="rId61"/>
    <p:sldId id="305" r:id="rId62"/>
    <p:sldId id="304" r:id="rId63"/>
    <p:sldId id="261" r:id="rId64"/>
    <p:sldId id="262" r:id="rId65"/>
    <p:sldId id="306" r:id="rId66"/>
    <p:sldId id="307" r:id="rId67"/>
    <p:sldId id="308" r:id="rId68"/>
    <p:sldId id="263" r:id="rId69"/>
    <p:sldId id="264" r:id="rId70"/>
    <p:sldId id="265" r:id="rId71"/>
    <p:sldId id="266" r:id="rId72"/>
    <p:sldId id="267" r:id="rId73"/>
    <p:sldId id="26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15" autoAdjust="0"/>
  </p:normalViewPr>
  <p:slideViewPr>
    <p:cSldViewPr>
      <p:cViewPr varScale="1">
        <p:scale>
          <a:sx n="125" d="100"/>
          <a:sy n="125" d="100"/>
        </p:scale>
        <p:origin x="-19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B8DA0-7A54-8F43-B43E-7C61754420C0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22736-25E6-CE4D-BC20-B2B2E2D96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Kasumigaseki</a:t>
            </a:r>
            <a:r>
              <a:rPr lang="en-US" dirty="0" smtClean="0"/>
              <a:t> = cabinet</a:t>
            </a:r>
            <a:r>
              <a:rPr lang="en-US" baseline="0" dirty="0" smtClean="0"/>
              <a:t> ministers</a:t>
            </a:r>
          </a:p>
          <a:p>
            <a:r>
              <a:rPr lang="en-US" baseline="0" dirty="0" err="1" smtClean="0"/>
              <a:t>Nagatacho</a:t>
            </a:r>
            <a:r>
              <a:rPr lang="en-US" baseline="0" dirty="0" smtClean="0"/>
              <a:t> = elected government and legislative </a:t>
            </a:r>
            <a:r>
              <a:rPr lang="en-US" baseline="0" dirty="0" smtClean="0"/>
              <a:t>branch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5 subway cars on 3 lines</a:t>
            </a:r>
          </a:p>
          <a:p>
            <a:r>
              <a:rPr lang="en-US" baseline="0" dirty="0" smtClean="0"/>
              <a:t>St Luke’s hospital is a 520 bed private hospital that is situated &lt;3km from the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1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Alberton</a:t>
            </a:r>
            <a:r>
              <a:rPr lang="en-US" dirty="0" smtClean="0"/>
              <a:t> = 500</a:t>
            </a:r>
            <a:r>
              <a:rPr lang="en-US" baseline="0" dirty="0" smtClean="0"/>
              <a:t> patients;  Tianjin = 800 injured;  Texas = 700 patients;  Tokyo = 600 patients;  Bhopal = 200,000 symptomatic, 2,000 die in one night</a:t>
            </a:r>
          </a:p>
          <a:p>
            <a:r>
              <a:rPr lang="en-US" baseline="0" dirty="0" err="1" smtClean="0"/>
              <a:t>Alberton</a:t>
            </a:r>
            <a:r>
              <a:rPr lang="en-US" baseline="0" dirty="0" smtClean="0"/>
              <a:t> 350/500 admitted (70%);  Texas 10% admitted; Bhopal 2000 dead;  Tianjin 150 dead</a:t>
            </a:r>
          </a:p>
          <a:p>
            <a:r>
              <a:rPr lang="en-US" baseline="0" dirty="0" smtClean="0"/>
              <a:t>Possibility of 100s of information seekers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70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</a:t>
            </a:r>
            <a:r>
              <a:rPr lang="en-US" baseline="0" dirty="0" smtClean="0"/>
              <a:t> an alert system for transport of chemicals in cities </a:t>
            </a:r>
          </a:p>
          <a:p>
            <a:r>
              <a:rPr lang="en-US" dirty="0" smtClean="0"/>
              <a:t>1986, Emergency Planning and Community Right-to-Know Act</a:t>
            </a:r>
          </a:p>
          <a:p>
            <a:pPr lvl="1"/>
            <a:r>
              <a:rPr lang="en-US" dirty="0" smtClean="0"/>
              <a:t>Requires companies to make their storage of chemicals publicly available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2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pipes containing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isobutane</a:t>
            </a:r>
            <a:r>
              <a:rPr lang="en-US" baseline="0" dirty="0" smtClean="0"/>
              <a:t>-saturated HF were shearing during maintenance.</a:t>
            </a:r>
          </a:p>
          <a:p>
            <a:r>
              <a:rPr lang="en-US" baseline="0" dirty="0" smtClean="0"/>
              <a:t>Cloud fell over town – 41K residents, </a:t>
            </a:r>
            <a:r>
              <a:rPr lang="en-US" baseline="0" dirty="0" err="1" smtClean="0"/>
              <a:t>homeocming</a:t>
            </a:r>
            <a:r>
              <a:rPr lang="en-US" baseline="0" dirty="0" smtClean="0"/>
              <a:t> night</a:t>
            </a:r>
          </a:p>
          <a:p>
            <a:endParaRPr lang="en-US" dirty="0" smtClean="0"/>
          </a:p>
          <a:p>
            <a:r>
              <a:rPr lang="en-US" dirty="0" smtClean="0"/>
              <a:t>Response swift:</a:t>
            </a:r>
          </a:p>
          <a:p>
            <a:r>
              <a:rPr lang="en-US" dirty="0" smtClean="0"/>
              <a:t>Water</a:t>
            </a:r>
            <a:r>
              <a:rPr lang="en-US" baseline="0" dirty="0" smtClean="0"/>
              <a:t> curtain erected within 7 minutes</a:t>
            </a:r>
          </a:p>
          <a:p>
            <a:r>
              <a:rPr lang="en-US" baseline="0" dirty="0" smtClean="0"/>
              <a:t>20min – all people within 0.8K were evacuated</a:t>
            </a:r>
          </a:p>
          <a:p>
            <a:r>
              <a:rPr lang="en-US" baseline="0" dirty="0" smtClean="0"/>
              <a:t>Shortly after, 3000 people evacuated from a 8 km2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+ chlorine yields phosgene,</a:t>
            </a:r>
            <a:r>
              <a:rPr lang="en-US" baseline="0" dirty="0" smtClean="0"/>
              <a:t> phosgene combined with </a:t>
            </a:r>
            <a:r>
              <a:rPr lang="en-US" baseline="0" dirty="0" err="1" smtClean="0"/>
              <a:t>monomethylamine</a:t>
            </a:r>
            <a:r>
              <a:rPr lang="en-US" baseline="0" dirty="0" smtClean="0"/>
              <a:t> to form MIC.  MIC is mixed with </a:t>
            </a:r>
            <a:r>
              <a:rPr lang="en-US" baseline="0" dirty="0" err="1" smtClean="0"/>
              <a:t>naphthol</a:t>
            </a:r>
            <a:r>
              <a:rPr lang="en-US" baseline="0" dirty="0" smtClean="0"/>
              <a:t> to produce </a:t>
            </a:r>
            <a:r>
              <a:rPr lang="en-US" baseline="0" dirty="0" err="1" smtClean="0"/>
              <a:t>carbaryl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+ chlorine yields phosgene,</a:t>
            </a:r>
            <a:r>
              <a:rPr lang="en-US" baseline="0" dirty="0" smtClean="0"/>
              <a:t> phosgene combined with </a:t>
            </a:r>
            <a:r>
              <a:rPr lang="en-US" baseline="0" dirty="0" err="1" smtClean="0"/>
              <a:t>monomethylamine</a:t>
            </a:r>
            <a:r>
              <a:rPr lang="en-US" baseline="0" dirty="0" smtClean="0"/>
              <a:t> to form MIC.  MIC is mixed with </a:t>
            </a:r>
            <a:r>
              <a:rPr lang="en-US" baseline="0" dirty="0" err="1" smtClean="0"/>
              <a:t>naphthol</a:t>
            </a:r>
            <a:r>
              <a:rPr lang="en-US" baseline="0" dirty="0" smtClean="0"/>
              <a:t> to produce </a:t>
            </a:r>
            <a:r>
              <a:rPr lang="en-US" baseline="0" dirty="0" err="1" smtClean="0"/>
              <a:t>carbaryl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+ chlorine yields phosgene,</a:t>
            </a:r>
            <a:r>
              <a:rPr lang="en-US" baseline="0" dirty="0" smtClean="0"/>
              <a:t> phosgene combined with </a:t>
            </a:r>
            <a:r>
              <a:rPr lang="en-US" baseline="0" dirty="0" err="1" smtClean="0"/>
              <a:t>monomethylamine</a:t>
            </a:r>
            <a:r>
              <a:rPr lang="en-US" baseline="0" dirty="0" smtClean="0"/>
              <a:t> to form MIC.  MIC is mixed with </a:t>
            </a:r>
            <a:r>
              <a:rPr lang="en-US" baseline="0" dirty="0" err="1" smtClean="0"/>
              <a:t>naphthol</a:t>
            </a:r>
            <a:r>
              <a:rPr lang="en-US" baseline="0" dirty="0" smtClean="0"/>
              <a:t> to produce </a:t>
            </a:r>
            <a:r>
              <a:rPr lang="en-US" baseline="0" dirty="0" err="1" smtClean="0"/>
              <a:t>carbaryl</a:t>
            </a:r>
            <a:r>
              <a:rPr lang="en-US" baseline="0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+ chlorine yields phosgene,</a:t>
            </a:r>
            <a:r>
              <a:rPr lang="en-US" baseline="0" dirty="0" smtClean="0"/>
              <a:t> phosgene combined with </a:t>
            </a:r>
            <a:r>
              <a:rPr lang="en-US" baseline="0" dirty="0" err="1" smtClean="0"/>
              <a:t>monomethylamine</a:t>
            </a:r>
            <a:r>
              <a:rPr lang="en-US" baseline="0" dirty="0" smtClean="0"/>
              <a:t> to form MIC.  MIC is mixed with </a:t>
            </a:r>
            <a:r>
              <a:rPr lang="en-US" baseline="0" dirty="0" err="1" smtClean="0"/>
              <a:t>naphthol</a:t>
            </a:r>
            <a:r>
              <a:rPr lang="en-US" baseline="0" dirty="0" smtClean="0"/>
              <a:t> to produce </a:t>
            </a:r>
            <a:r>
              <a:rPr lang="en-US" baseline="0" dirty="0" err="1" smtClean="0"/>
              <a:t>carbaryl</a:t>
            </a:r>
            <a:r>
              <a:rPr lang="en-US" baseline="0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1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803B45-91AC-4C77-A9B4-74F6BA4BD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32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66F0BB-E096-4E62-AE00-CC51024D0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6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5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2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3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4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7F4B-7FE5-4948-A7AE-9530A884ED6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62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975"/>
            <a:ext cx="9150077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838" y="1066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chemical disaster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638" y="47244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Robert G. Hendrickson, MD</a:t>
            </a:r>
          </a:p>
          <a:p>
            <a:r>
              <a:rPr lang="en-US" dirty="0" smtClean="0"/>
              <a:t>Oregon Poison Center</a:t>
            </a:r>
          </a:p>
          <a:p>
            <a:r>
              <a:rPr lang="en-US" dirty="0" smtClean="0"/>
              <a:t>Oregon Health and Science University</a:t>
            </a:r>
          </a:p>
          <a:p>
            <a:r>
              <a:rPr lang="en-US" dirty="0" smtClean="0"/>
              <a:t>Portland, Oregon,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3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057400" cy="4525963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</a:rPr>
              <a:t>At the scene: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0"/>
          <a:stretch/>
        </p:blipFill>
        <p:spPr bwMode="auto">
          <a:xfrm>
            <a:off x="0" y="228600"/>
            <a:ext cx="8848899" cy="657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181600"/>
            <a:ext cx="29802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433104" cy="56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7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1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The first day…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640 patients </a:t>
            </a:r>
            <a:r>
              <a:rPr lang="en-US" altLang="en-US" dirty="0">
                <a:latin typeface="Arial" charset="0"/>
              </a:rPr>
              <a:t>in the ED</a:t>
            </a:r>
          </a:p>
          <a:p>
            <a:pPr lvl="2"/>
            <a:r>
              <a:rPr lang="en-US" altLang="en-US" dirty="0">
                <a:latin typeface="Arial" charset="0"/>
              </a:rPr>
              <a:t>64 by ambulance / 35 by police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541 by non-EMS transport</a:t>
            </a:r>
          </a:p>
          <a:p>
            <a:pPr lvl="1"/>
            <a:r>
              <a:rPr lang="en-US" altLang="en-US" dirty="0">
                <a:latin typeface="Arial" charset="0"/>
              </a:rPr>
              <a:t>Few had pre-hospital decontamination</a:t>
            </a:r>
          </a:p>
          <a:p>
            <a:pPr lvl="1"/>
            <a:r>
              <a:rPr lang="en-US" altLang="en-US" dirty="0">
                <a:latin typeface="Arial" charset="0"/>
              </a:rPr>
              <a:t>5 intubated </a:t>
            </a:r>
          </a:p>
          <a:p>
            <a:pPr lvl="1"/>
            <a:r>
              <a:rPr lang="en-US" altLang="en-US" dirty="0">
                <a:latin typeface="Arial" charset="0"/>
              </a:rPr>
              <a:t>107 “moderate” (SOB, </a:t>
            </a:r>
            <a:r>
              <a:rPr lang="en-US" altLang="en-US" dirty="0" err="1">
                <a:latin typeface="Arial" charset="0"/>
              </a:rPr>
              <a:t>sz</a:t>
            </a:r>
            <a:r>
              <a:rPr lang="en-US" altLang="en-US" dirty="0">
                <a:latin typeface="Arial" charset="0"/>
              </a:rPr>
              <a:t>, fasciculation)</a:t>
            </a:r>
          </a:p>
          <a:p>
            <a:pPr lvl="1"/>
            <a:r>
              <a:rPr lang="en-US" altLang="en-US" dirty="0">
                <a:latin typeface="Arial" charset="0"/>
              </a:rPr>
              <a:t>2 dead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"/>
            <a:ext cx="3962399" cy="26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15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729 additional patients over the next 4 days:</a:t>
            </a:r>
          </a:p>
          <a:p>
            <a:pPr lvl="1"/>
            <a:r>
              <a:rPr lang="en-US" altLang="en-US" dirty="0">
                <a:latin typeface="Arial" charset="0"/>
              </a:rPr>
              <a:t>3/21  116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3/22  319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3/23  204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3/24  90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331739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</a:rPr>
              <a:t>St. Luke’s Hospital</a:t>
            </a:r>
          </a:p>
          <a:p>
            <a:pPr lvl="1"/>
            <a:r>
              <a:rPr lang="en-US" altLang="en-US" dirty="0" smtClean="0">
                <a:latin typeface="Arial" charset="0"/>
              </a:rPr>
              <a:t>Followed up 500 patients as outpatients over the next few weeks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0365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23% of staff reported symptoms</a:t>
            </a:r>
          </a:p>
          <a:p>
            <a:pPr lvl="1"/>
            <a:r>
              <a:rPr lang="en-US" altLang="en-US" dirty="0">
                <a:latin typeface="Arial" charset="0"/>
              </a:rPr>
              <a:t>Nurses 26%</a:t>
            </a:r>
          </a:p>
          <a:p>
            <a:pPr lvl="1"/>
            <a:r>
              <a:rPr lang="en-US" altLang="en-US" dirty="0">
                <a:latin typeface="Arial" charset="0"/>
              </a:rPr>
              <a:t>Doctors 22%</a:t>
            </a:r>
          </a:p>
          <a:p>
            <a:pPr lvl="1"/>
            <a:r>
              <a:rPr lang="en-US" altLang="en-US" dirty="0">
                <a:latin typeface="Arial" charset="0"/>
              </a:rPr>
              <a:t>Volunteers 26%</a:t>
            </a:r>
          </a:p>
          <a:p>
            <a:pPr lvl="1"/>
            <a:r>
              <a:rPr lang="en-US" altLang="en-US" dirty="0">
                <a:latin typeface="Arial" charset="0"/>
              </a:rPr>
              <a:t>Nurse assistants 39%</a:t>
            </a:r>
          </a:p>
          <a:p>
            <a:pPr lvl="1"/>
            <a:r>
              <a:rPr lang="en-US" altLang="en-US" dirty="0">
                <a:latin typeface="Arial" charset="0"/>
              </a:rPr>
              <a:t>Clerks 18%</a:t>
            </a:r>
          </a:p>
          <a:p>
            <a:endParaRPr lang="en-US" altLang="en-US" b="1" dirty="0">
              <a:latin typeface="Arial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28600" y="6324600"/>
            <a:ext cx="708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Acad Emerg Med 1998; 5: 618-624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109783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</a:rPr>
              <a:t>All hospitals:</a:t>
            </a:r>
          </a:p>
          <a:p>
            <a:pPr lvl="1"/>
            <a:r>
              <a:rPr lang="en-US" altLang="en-US" dirty="0" smtClean="0">
                <a:latin typeface="Arial" charset="0"/>
              </a:rPr>
              <a:t>11 dead</a:t>
            </a:r>
          </a:p>
          <a:p>
            <a:pPr lvl="1"/>
            <a:r>
              <a:rPr lang="en-US" altLang="en-US" dirty="0" smtClean="0">
                <a:latin typeface="Arial" charset="0"/>
              </a:rPr>
              <a:t>5000 patients sought emergency care</a:t>
            </a:r>
            <a:endParaRPr lang="en-US" altLang="en-US" dirty="0">
              <a:latin typeface="Arial" charset="0"/>
            </a:endParaRPr>
          </a:p>
          <a:p>
            <a:endParaRPr lang="en-US" altLang="en-US" b="1" dirty="0">
              <a:latin typeface="Arial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28600" y="6324600"/>
            <a:ext cx="708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Acad Emerg Med 1998; 5: 618-624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4429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 smtClean="0">
                <a:solidFill>
                  <a:srgbClr val="FFFF00"/>
                </a:solidFill>
                <a:latin typeface="Arial" charset="0"/>
              </a:rPr>
              <a:t>Alberton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, MT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5" name="Picture 5" descr="http://www.wildrockies.org/cmcr/imgs/ala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"/>
          <a:stretch/>
        </p:blipFill>
        <p:spPr bwMode="auto">
          <a:xfrm>
            <a:off x="-16757" y="-243600"/>
            <a:ext cx="91693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7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Alberton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, MT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b="1">
                <a:latin typeface="Arial" charset="0"/>
              </a:rPr>
              <a:t>April 11, 1996, ~4am</a:t>
            </a:r>
          </a:p>
          <a:p>
            <a:r>
              <a:rPr lang="en-US" altLang="en-US" sz="2800" b="1">
                <a:latin typeface="Arial" charset="0"/>
              </a:rPr>
              <a:t>4 tanker cars containing chlorine derailed on its way to a paper mill</a:t>
            </a:r>
          </a:p>
          <a:p>
            <a:r>
              <a:rPr lang="en-US" altLang="en-US" sz="2800" b="1">
                <a:latin typeface="Arial" charset="0"/>
              </a:rPr>
              <a:t>122,000 pounds of chlorine spilled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800" b="1"/>
              <a:t> </a:t>
            </a:r>
            <a:endParaRPr lang="en-US" altLang="en-US" sz="2800"/>
          </a:p>
          <a:p>
            <a:endParaRPr lang="en-US" altLang="en-US" sz="2800"/>
          </a:p>
        </p:txBody>
      </p:sp>
      <p:pic>
        <p:nvPicPr>
          <p:cNvPr id="258053" name="Picture 5" descr="http://www.wildrockies.org/cmcr/imgs/ala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419600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9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Alberton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, MT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2004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dirty="0">
                <a:latin typeface="Arial" charset="0"/>
              </a:rPr>
              <a:t>1000 people evacuated from </a:t>
            </a:r>
            <a:r>
              <a:rPr lang="en-US" altLang="en-US" sz="2800" dirty="0" err="1">
                <a:latin typeface="Arial" charset="0"/>
              </a:rPr>
              <a:t>Alberton</a:t>
            </a:r>
            <a:r>
              <a:rPr lang="en-US" altLang="en-US" sz="2800" dirty="0">
                <a:latin typeface="Arial" charset="0"/>
              </a:rPr>
              <a:t> and </a:t>
            </a:r>
            <a:r>
              <a:rPr lang="en-US" altLang="en-US" sz="2800" dirty="0" smtClean="0">
                <a:latin typeface="Arial" charset="0"/>
              </a:rPr>
              <a:t>Frenchtown, MT</a:t>
            </a:r>
            <a:endParaRPr lang="en-US" altLang="en-US" sz="2800" dirty="0">
              <a:latin typeface="Arial" charset="0"/>
            </a:endParaRPr>
          </a:p>
          <a:p>
            <a:r>
              <a:rPr lang="en-US" altLang="en-US" sz="2800" dirty="0" smtClean="0">
                <a:solidFill>
                  <a:srgbClr val="FFFF00"/>
                </a:solidFill>
                <a:latin typeface="Arial" charset="0"/>
              </a:rPr>
              <a:t>Over </a:t>
            </a:r>
            <a:r>
              <a:rPr lang="en-US" altLang="en-US" sz="2800" dirty="0">
                <a:solidFill>
                  <a:srgbClr val="FFFF00"/>
                </a:solidFill>
                <a:latin typeface="Arial" charset="0"/>
              </a:rPr>
              <a:t>500 patients in the hospital ED</a:t>
            </a:r>
          </a:p>
          <a:p>
            <a:r>
              <a:rPr lang="en-US" altLang="en-US" sz="2800" dirty="0">
                <a:solidFill>
                  <a:srgbClr val="FFFF00"/>
                </a:solidFill>
                <a:latin typeface="Arial" charset="0"/>
              </a:rPr>
              <a:t>352 hospitalized</a:t>
            </a:r>
          </a:p>
          <a:p>
            <a:r>
              <a:rPr lang="en-US" altLang="en-US" sz="2800" dirty="0">
                <a:latin typeface="Arial" charset="0"/>
              </a:rPr>
              <a:t>1 </a:t>
            </a:r>
            <a:r>
              <a:rPr lang="en-US" altLang="en-US" sz="2800" dirty="0" smtClean="0">
                <a:latin typeface="Arial" charset="0"/>
              </a:rPr>
              <a:t>dead</a:t>
            </a:r>
          </a:p>
          <a:p>
            <a:r>
              <a:rPr lang="en-US" altLang="en-US" sz="2800" dirty="0" smtClean="0">
                <a:latin typeface="Arial" charset="0"/>
              </a:rPr>
              <a:t>I-90 shut down for 19 days for cleanup</a:t>
            </a:r>
            <a:endParaRPr lang="en-US" altLang="en-US" sz="2800" dirty="0">
              <a:latin typeface="Arial" charset="0"/>
            </a:endParaRPr>
          </a:p>
        </p:txBody>
      </p:sp>
      <p:sp>
        <p:nvSpPr>
          <p:cNvPr id="2590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800"/>
              <a:t> </a:t>
            </a:r>
          </a:p>
        </p:txBody>
      </p:sp>
      <p:pic>
        <p:nvPicPr>
          <p:cNvPr id="259077" name="Picture 5" descr="Train car pile; Alberton, mt; KPAX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480060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0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real chemical disasters and their effects on hospitals</a:t>
            </a:r>
          </a:p>
          <a:p>
            <a:pPr lvl="1"/>
            <a:r>
              <a:rPr lang="en-US" dirty="0" smtClean="0"/>
              <a:t>Describe the characteristics of chemical disasters</a:t>
            </a:r>
          </a:p>
          <a:p>
            <a:r>
              <a:rPr lang="en-US" dirty="0" smtClean="0"/>
              <a:t>Describe the necessary steps in hospital response:</a:t>
            </a:r>
          </a:p>
          <a:p>
            <a:pPr lvl="1"/>
            <a:r>
              <a:rPr lang="en-US" dirty="0" smtClean="0"/>
              <a:t>Incident command structure</a:t>
            </a:r>
          </a:p>
          <a:p>
            <a:pPr lvl="1"/>
            <a:r>
              <a:rPr lang="en-US" dirty="0" smtClean="0"/>
              <a:t>Emergency medicine’s role</a:t>
            </a:r>
          </a:p>
          <a:p>
            <a:pPr lvl="1"/>
            <a:r>
              <a:rPr lang="en-US" dirty="0" smtClean="0"/>
              <a:t>Toxicologist’s role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4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Texas, US, 1987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177" r="23362" b="12912"/>
          <a:stretch/>
        </p:blipFill>
        <p:spPr>
          <a:xfrm>
            <a:off x="10633" y="1473200"/>
            <a:ext cx="9133367" cy="51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1987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A petro-chemical plant accidentally released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53,000 pounds of hydrofluoric acid</a:t>
            </a:r>
          </a:p>
          <a:p>
            <a:r>
              <a:rPr lang="en-US" altLang="en-US" b="1" dirty="0">
                <a:latin typeface="Arial" charset="0"/>
              </a:rPr>
              <a:t>HF formed vapor over a community of 41,000 people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67422"/>
            <a:ext cx="3886200" cy="27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61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1987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939 victims arrive at the hospital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94 admitted to the hospital</a:t>
            </a:r>
          </a:p>
          <a:p>
            <a:pPr lvl="1"/>
            <a:r>
              <a:rPr lang="en-US" altLang="en-US" b="1" dirty="0">
                <a:latin typeface="Arial" charset="0"/>
              </a:rPr>
              <a:t>845 </a:t>
            </a:r>
            <a:r>
              <a:rPr lang="en-US" altLang="en-US" b="1" dirty="0" smtClean="0">
                <a:latin typeface="Arial" charset="0"/>
              </a:rPr>
              <a:t>discharged</a:t>
            </a:r>
          </a:p>
          <a:p>
            <a:r>
              <a:rPr lang="en-US" altLang="en-US" b="1" dirty="0" smtClean="0">
                <a:latin typeface="Arial" charset="0"/>
              </a:rPr>
              <a:t>Downwind – over a 3.2km area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Vegetation loss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Car windows etched </a:t>
            </a:r>
            <a:endParaRPr lang="en-US" altLang="en-US" b="1" dirty="0">
              <a:latin typeface="Arial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0" y="6400800"/>
            <a:ext cx="411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Wing JS, et al.  Arch Environ Health 1991; 46(3): 155-160</a:t>
            </a:r>
          </a:p>
        </p:txBody>
      </p:sp>
    </p:spTree>
    <p:extLst>
      <p:ext uri="{BB962C8B-B14F-4D97-AF65-F5344CB8AC3E}">
        <p14:creationId xmlns:p14="http://schemas.microsoft.com/office/powerpoint/2010/main" val="260594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1987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latin typeface="Arial" charset="0"/>
              </a:rPr>
              <a:t>Symptoms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Irritant </a:t>
            </a:r>
            <a:endParaRPr lang="en-US" altLang="en-US" b="1" dirty="0">
              <a:latin typeface="Arial" charset="0"/>
            </a:endParaRPr>
          </a:p>
          <a:p>
            <a:pPr lvl="2"/>
            <a:r>
              <a:rPr lang="en-US" altLang="en-US" b="1" dirty="0">
                <a:latin typeface="Arial" charset="0"/>
              </a:rPr>
              <a:t>62% eye/throat burning</a:t>
            </a:r>
          </a:p>
          <a:p>
            <a:pPr lvl="2"/>
            <a:r>
              <a:rPr lang="en-US" altLang="en-US" b="1" dirty="0">
                <a:latin typeface="Arial" charset="0"/>
              </a:rPr>
              <a:t>19% shortness of breath</a:t>
            </a:r>
          </a:p>
          <a:p>
            <a:pPr lvl="2"/>
            <a:r>
              <a:rPr lang="en-US" altLang="en-US" b="1" dirty="0">
                <a:latin typeface="Arial" charset="0"/>
              </a:rPr>
              <a:t>16% cough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Nonspecific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Headache 21%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Vomiting 7%</a:t>
            </a:r>
            <a:endParaRPr lang="en-US" altLang="en-US" b="1" dirty="0">
              <a:latin typeface="Arial" charset="0"/>
            </a:endParaRPr>
          </a:p>
          <a:p>
            <a:pPr lvl="1"/>
            <a:r>
              <a:rPr lang="en-US" altLang="en-US" b="1" dirty="0">
                <a:latin typeface="Arial" charset="0"/>
              </a:rPr>
              <a:t>120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(14%) had no complaints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0" y="6400800"/>
            <a:ext cx="411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Wing JS, et al.  Arch Environ Health 1991; 46(3): 155-160</a:t>
            </a:r>
          </a:p>
        </p:txBody>
      </p:sp>
    </p:spTree>
    <p:extLst>
      <p:ext uri="{BB962C8B-B14F-4D97-AF65-F5344CB8AC3E}">
        <p14:creationId xmlns:p14="http://schemas.microsoft.com/office/powerpoint/2010/main" val="429162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76200"/>
            <a:ext cx="5080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Union Carbide plant in Bhopal, India, 1984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Produced </a:t>
            </a:r>
            <a:r>
              <a:rPr lang="en-US" altLang="en-US" b="1" dirty="0" err="1" smtClean="0">
                <a:latin typeface="Arial" charset="0"/>
              </a:rPr>
              <a:t>carbaryl</a:t>
            </a:r>
            <a:r>
              <a:rPr lang="en-US" altLang="en-US" b="1" dirty="0" smtClean="0">
                <a:latin typeface="Arial" charset="0"/>
              </a:rPr>
              <a:t> (</a:t>
            </a:r>
            <a:r>
              <a:rPr lang="en-US" altLang="en-US" b="1" dirty="0" err="1" smtClean="0">
                <a:latin typeface="Arial" charset="0"/>
              </a:rPr>
              <a:t>Sevin</a:t>
            </a:r>
            <a:r>
              <a:rPr lang="en-US" altLang="en-US" b="1" dirty="0" smtClean="0">
                <a:latin typeface="Arial" charset="0"/>
              </a:rPr>
              <a:t>®), a </a:t>
            </a:r>
            <a:r>
              <a:rPr lang="en-US" altLang="en-US" b="1" dirty="0" err="1" smtClean="0">
                <a:latin typeface="Arial" charset="0"/>
              </a:rPr>
              <a:t>carbamate</a:t>
            </a:r>
            <a:r>
              <a:rPr lang="en-US" altLang="en-US" b="1" dirty="0" smtClean="0">
                <a:latin typeface="Arial" charset="0"/>
              </a:rPr>
              <a:t> pesticide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CO + Cl</a:t>
            </a:r>
            <a:r>
              <a:rPr lang="en-US" altLang="en-US" b="1" baseline="-25000" dirty="0" smtClean="0">
                <a:latin typeface="Arial" charset="0"/>
              </a:rPr>
              <a:t>2</a:t>
            </a:r>
            <a:r>
              <a:rPr lang="en-US" altLang="en-US" b="1" dirty="0" smtClean="0">
                <a:latin typeface="Arial" charset="0"/>
              </a:rPr>
              <a:t> -&gt; COCl</a:t>
            </a:r>
            <a:r>
              <a:rPr lang="en-US" altLang="en-US" b="1" baseline="-25000" dirty="0" smtClean="0">
                <a:latin typeface="Arial" charset="0"/>
              </a:rPr>
              <a:t>2</a:t>
            </a:r>
            <a:r>
              <a:rPr lang="en-US" altLang="en-US" b="1" dirty="0" smtClean="0">
                <a:latin typeface="Arial" charset="0"/>
              </a:rPr>
              <a:t> (phosgene)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COCl</a:t>
            </a:r>
            <a:r>
              <a:rPr lang="en-US" altLang="en-US" b="1" baseline="-25000" dirty="0" smtClean="0">
                <a:latin typeface="Arial" charset="0"/>
              </a:rPr>
              <a:t>2</a:t>
            </a:r>
            <a:r>
              <a:rPr lang="en-US" altLang="en-US" b="1" dirty="0" smtClean="0">
                <a:latin typeface="Arial" charset="0"/>
              </a:rPr>
              <a:t> + CH</a:t>
            </a:r>
            <a:r>
              <a:rPr lang="en-US" altLang="en-US" b="1" baseline="-25000" dirty="0" smtClean="0">
                <a:latin typeface="Arial" charset="0"/>
              </a:rPr>
              <a:t>3</a:t>
            </a:r>
            <a:r>
              <a:rPr lang="en-US" altLang="en-US" b="1" dirty="0" smtClean="0">
                <a:latin typeface="Arial" charset="0"/>
              </a:rPr>
              <a:t>NH</a:t>
            </a:r>
            <a:r>
              <a:rPr lang="en-US" altLang="en-US" b="1" baseline="-25000" dirty="0" smtClean="0">
                <a:latin typeface="Arial" charset="0"/>
              </a:rPr>
              <a:t>2</a:t>
            </a:r>
            <a:r>
              <a:rPr lang="en-US" altLang="en-US" b="1" dirty="0" smtClean="0">
                <a:latin typeface="Arial" charset="0"/>
              </a:rPr>
              <a:t> -&gt; CH</a:t>
            </a:r>
            <a:r>
              <a:rPr lang="en-US" altLang="en-US" b="1" baseline="-25000" dirty="0" smtClean="0">
                <a:latin typeface="Arial" charset="0"/>
              </a:rPr>
              <a:t>3</a:t>
            </a:r>
            <a:r>
              <a:rPr lang="en-US" altLang="en-US" b="1" dirty="0" smtClean="0">
                <a:latin typeface="Arial" charset="0"/>
              </a:rPr>
              <a:t>NHCOCl + </a:t>
            </a:r>
            <a:r>
              <a:rPr lang="en-US" altLang="en-US" b="1" dirty="0" err="1" smtClean="0">
                <a:latin typeface="Arial" charset="0"/>
              </a:rPr>
              <a:t>HCl</a:t>
            </a:r>
            <a:r>
              <a:rPr lang="en-US" altLang="en-US" b="1" dirty="0" smtClean="0">
                <a:latin typeface="Arial" charset="0"/>
              </a:rPr>
              <a:t> -&gt; </a:t>
            </a:r>
            <a:r>
              <a:rPr lang="en-US" altLang="en-US" b="1" dirty="0" err="1" smtClean="0">
                <a:latin typeface="Arial" charset="0"/>
              </a:rPr>
              <a:t>HCl</a:t>
            </a:r>
            <a:r>
              <a:rPr lang="en-US" altLang="en-US" b="1" dirty="0" smtClean="0">
                <a:latin typeface="Arial" charset="0"/>
              </a:rPr>
              <a:t> + CH</a:t>
            </a:r>
            <a:r>
              <a:rPr lang="en-US" altLang="en-US" b="1" baseline="-25000" dirty="0" smtClean="0">
                <a:latin typeface="Arial" charset="0"/>
              </a:rPr>
              <a:t>3</a:t>
            </a:r>
            <a:r>
              <a:rPr lang="en-US" altLang="en-US" b="1" dirty="0" smtClean="0">
                <a:latin typeface="Arial" charset="0"/>
              </a:rPr>
              <a:t>NCO (MIC)</a:t>
            </a:r>
          </a:p>
          <a:p>
            <a:pPr lvl="1"/>
            <a:r>
              <a:rPr lang="en-US" altLang="en-US" b="1" dirty="0">
                <a:latin typeface="Arial" charset="0"/>
              </a:rPr>
              <a:t>CH</a:t>
            </a:r>
            <a:r>
              <a:rPr lang="en-US" altLang="en-US" b="1" baseline="-25000" dirty="0">
                <a:latin typeface="Arial" charset="0"/>
              </a:rPr>
              <a:t>3</a:t>
            </a:r>
            <a:r>
              <a:rPr lang="en-US" altLang="en-US" b="1" dirty="0">
                <a:latin typeface="Arial" charset="0"/>
              </a:rPr>
              <a:t>NCO (MIC</a:t>
            </a:r>
            <a:r>
              <a:rPr lang="en-US" altLang="en-US" b="1" dirty="0" smtClean="0">
                <a:latin typeface="Arial" charset="0"/>
              </a:rPr>
              <a:t>) + </a:t>
            </a:r>
            <a:r>
              <a:rPr lang="en-US" altLang="en-US" b="1" dirty="0" err="1" smtClean="0">
                <a:latin typeface="Arial" charset="0"/>
              </a:rPr>
              <a:t>naphthol</a:t>
            </a:r>
            <a:r>
              <a:rPr lang="en-US" altLang="en-US" b="1" dirty="0" smtClean="0">
                <a:latin typeface="Arial" charset="0"/>
              </a:rPr>
              <a:t> -&gt; </a:t>
            </a:r>
            <a:r>
              <a:rPr lang="en-US" altLang="en-US" b="1" dirty="0" err="1" smtClean="0">
                <a:latin typeface="Arial" charset="0"/>
              </a:rPr>
              <a:t>carbaryl</a:t>
            </a:r>
            <a:endParaRPr lang="en-US" altLang="en-US" b="1" dirty="0">
              <a:latin typeface="Arial" charset="0"/>
            </a:endParaRP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2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Introduction of water into MIC storage tank -&gt; uncontrollable </a:t>
            </a:r>
            <a:r>
              <a:rPr lang="en-US" altLang="en-US" b="1" dirty="0" err="1" smtClean="0">
                <a:latin typeface="Arial" charset="0"/>
              </a:rPr>
              <a:t>hyperthermic</a:t>
            </a:r>
            <a:r>
              <a:rPr lang="en-US" altLang="en-US" b="1" dirty="0" smtClean="0">
                <a:latin typeface="Arial" charset="0"/>
              </a:rPr>
              <a:t> reaction that releases:</a:t>
            </a:r>
          </a:p>
          <a:p>
            <a:pPr lvl="1"/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27 tons of </a:t>
            </a:r>
            <a:r>
              <a:rPr lang="en-US" altLang="en-US" b="1" dirty="0" err="1" smtClean="0">
                <a:solidFill>
                  <a:srgbClr val="FFFF00"/>
                </a:solidFill>
                <a:latin typeface="Arial" charset="0"/>
              </a:rPr>
              <a:t>methylisocyanate</a:t>
            </a:r>
            <a:endParaRPr lang="en-US" altLang="en-US" b="1" dirty="0" smtClean="0">
              <a:solidFill>
                <a:srgbClr val="FFFF00"/>
              </a:solidFill>
              <a:latin typeface="Arial" charset="0"/>
            </a:endParaRPr>
          </a:p>
          <a:p>
            <a:pPr lvl="1"/>
            <a:r>
              <a:rPr lang="en-US" altLang="en-US" b="1" dirty="0" smtClean="0">
                <a:latin typeface="Arial" charset="0"/>
              </a:rPr>
              <a:t>Safety systems fail: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Flare tower (for burning off excess gas)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Caustic soda scrubber (neutralization)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Refrigeration unit</a:t>
            </a:r>
            <a:endParaRPr lang="en-US" altLang="en-US" b="1" dirty="0">
              <a:latin typeface="Arial" charset="0"/>
            </a:endParaRP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7065"/>
            <a:ext cx="8681876" cy="56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64" y="228600"/>
            <a:ext cx="92101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0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err="1" smtClean="0">
                <a:latin typeface="Arial" charset="0"/>
              </a:rPr>
              <a:t>Methylisocyanate</a:t>
            </a:r>
            <a:r>
              <a:rPr lang="en-US" altLang="en-US" b="1" dirty="0" smtClean="0">
                <a:latin typeface="Arial" charset="0"/>
              </a:rPr>
              <a:t> (MIC)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Moderately soluble irritant gas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May decompose to hydrogen cyanide, nitrogen dioxide, and carbon monoxide</a:t>
            </a:r>
          </a:p>
          <a:p>
            <a:r>
              <a:rPr lang="en-US" altLang="en-US" b="1" dirty="0" smtClean="0">
                <a:latin typeface="Arial" charset="0"/>
              </a:rPr>
              <a:t>Phosgene, CO, HCL are used in production and were also likely released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0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Tokyo Sarin Incident</a:t>
            </a:r>
          </a:p>
          <a:p>
            <a:r>
              <a:rPr lang="en-US" altLang="en-US" b="1" dirty="0" smtClean="0">
                <a:latin typeface="Arial" charset="0"/>
              </a:rPr>
              <a:t>Albertson, Montana - chlorine spill</a:t>
            </a:r>
          </a:p>
          <a:p>
            <a:r>
              <a:rPr lang="en-US" altLang="en-US" b="1" dirty="0" smtClean="0">
                <a:latin typeface="Arial" charset="0"/>
              </a:rPr>
              <a:t>Texas, October 1987 - </a:t>
            </a:r>
            <a:r>
              <a:rPr lang="en-US" altLang="en-US" b="1" dirty="0" err="1" smtClean="0">
                <a:latin typeface="Arial" charset="0"/>
              </a:rPr>
              <a:t>HF</a:t>
            </a:r>
            <a:r>
              <a:rPr lang="en-US" altLang="en-US" b="1" dirty="0" smtClean="0">
                <a:latin typeface="Arial" charset="0"/>
              </a:rPr>
              <a:t> release</a:t>
            </a:r>
          </a:p>
          <a:p>
            <a:r>
              <a:rPr lang="en-US" altLang="en-US" b="1" dirty="0" smtClean="0">
                <a:latin typeface="Arial" charset="0"/>
              </a:rPr>
              <a:t>Bhopal, India – methylisocyanate</a:t>
            </a:r>
          </a:p>
          <a:p>
            <a:r>
              <a:rPr lang="en-US" altLang="en-US" b="1" dirty="0" smtClean="0">
                <a:latin typeface="Arial" charset="0"/>
              </a:rPr>
              <a:t>Tianjin, China - Cyanide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b="1" dirty="0" smtClean="0">
                <a:latin typeface="Arial" charset="0"/>
              </a:rPr>
              <a:t>Weather: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Thermal inversion</a:t>
            </a:r>
          </a:p>
          <a:p>
            <a:r>
              <a:rPr lang="en-US" altLang="en-US" b="1" dirty="0" smtClean="0">
                <a:latin typeface="Arial" charset="0"/>
              </a:rPr>
              <a:t>Initial mild mucosal irritation created panic and many left their homes to flee (entering into the MIC cloud)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124/158 surveyed ran from homes</a:t>
            </a:r>
          </a:p>
          <a:p>
            <a:r>
              <a:rPr lang="en-US" altLang="en-US" b="1" dirty="0" err="1" smtClean="0">
                <a:latin typeface="Arial" charset="0"/>
              </a:rPr>
              <a:t>Dipersion</a:t>
            </a:r>
            <a:r>
              <a:rPr lang="en-US" altLang="en-US" b="1" dirty="0" smtClean="0">
                <a:latin typeface="Arial" charset="0"/>
              </a:rPr>
              <a:t> modeling predicts ground-level concentrations from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0.12 ppm to 85.6ppm</a:t>
            </a:r>
          </a:p>
          <a:p>
            <a:r>
              <a:rPr lang="en-US" altLang="en-US" b="1" dirty="0" smtClean="0">
                <a:latin typeface="Arial" charset="0"/>
              </a:rPr>
              <a:t>OSHA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PEL = 0.02ppm</a:t>
            </a:r>
          </a:p>
          <a:p>
            <a:r>
              <a:rPr lang="en-US" altLang="en-US" b="1" dirty="0" smtClean="0">
                <a:latin typeface="Arial" charset="0"/>
              </a:rPr>
              <a:t>NIOSH </a:t>
            </a:r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IDLH = 3ppm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2641"/>
            <a:ext cx="3200400" cy="24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latin typeface="Arial" charset="0"/>
              </a:rPr>
              <a:t>200,000 exposed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6000-12,000 deaths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Early deaths = 300 autopsies = necrotizing lesions of respiratory tract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Later deaths mostly from respiratory failure and respiratory infections</a:t>
            </a:r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6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latin typeface="Arial" charset="0"/>
              </a:rPr>
              <a:t>3 month follow up: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18% had </a:t>
            </a:r>
            <a:r>
              <a:rPr lang="en-US" altLang="en-US" b="1" dirty="0" err="1" smtClean="0">
                <a:latin typeface="Arial" charset="0"/>
              </a:rPr>
              <a:t>abn</a:t>
            </a:r>
            <a:r>
              <a:rPr lang="en-US" altLang="en-US" b="1" dirty="0" smtClean="0">
                <a:latin typeface="Arial" charset="0"/>
              </a:rPr>
              <a:t> CXR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39% </a:t>
            </a:r>
            <a:r>
              <a:rPr lang="en-US" altLang="en-US" b="1" dirty="0" err="1" smtClean="0">
                <a:latin typeface="Arial" charset="0"/>
              </a:rPr>
              <a:t>abn</a:t>
            </a:r>
            <a:r>
              <a:rPr lang="en-US" altLang="en-US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spirometry</a:t>
            </a:r>
            <a:endParaRPr lang="en-US" altLang="en-US" b="1" dirty="0" smtClean="0">
              <a:latin typeface="Arial" charset="0"/>
            </a:endParaRPr>
          </a:p>
          <a:p>
            <a:pPr lvl="1"/>
            <a:r>
              <a:rPr lang="en-US" altLang="en-US" b="1" dirty="0" smtClean="0">
                <a:latin typeface="Arial" charset="0"/>
              </a:rPr>
              <a:t>33% respiratory symptoms</a:t>
            </a:r>
          </a:p>
          <a:p>
            <a:pPr lvl="2"/>
            <a:r>
              <a:rPr lang="en-US" altLang="en-US" b="1" dirty="0" smtClean="0">
                <a:latin typeface="Arial" charset="0"/>
              </a:rPr>
              <a:t>Symptoms correlated inversely with distance to plant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Biopsies: interstitial fibrosis and bronchiolitis </a:t>
            </a:r>
            <a:r>
              <a:rPr lang="en-US" altLang="en-US" b="1" dirty="0" err="1" smtClean="0">
                <a:latin typeface="Arial" charset="0"/>
              </a:rPr>
              <a:t>obliterans</a:t>
            </a:r>
            <a:r>
              <a:rPr lang="en-US" altLang="en-US" b="1" dirty="0" smtClean="0">
                <a:latin typeface="Arial" charset="0"/>
              </a:rPr>
              <a:t>, similar to animal studies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5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latin typeface="Arial" charset="0"/>
              </a:rPr>
              <a:t>10 year follow up: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Respiratory symptoms correlate with predicted dose of MIC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FEV </a:t>
            </a:r>
            <a:r>
              <a:rPr lang="en-US" altLang="en-US" b="1" baseline="-25000" dirty="0" smtClean="0">
                <a:latin typeface="Arial" charset="0"/>
              </a:rPr>
              <a:t>25-75% </a:t>
            </a:r>
            <a:r>
              <a:rPr lang="en-US" altLang="en-US" b="1" dirty="0" smtClean="0">
                <a:latin typeface="Arial" charset="0"/>
              </a:rPr>
              <a:t>(small airway obstruction) declined linearly with distance to plant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3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Bhopal, India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charset="0"/>
              </a:rPr>
              <a:t>Bhopal eye syndrome </a:t>
            </a:r>
            <a:r>
              <a:rPr lang="en-US" altLang="en-US" b="1" dirty="0" smtClean="0">
                <a:latin typeface="Arial" charset="0"/>
              </a:rPr>
              <a:t>– 1000s </a:t>
            </a:r>
            <a:endParaRPr lang="en-US" altLang="en-US" b="1" dirty="0">
              <a:latin typeface="Arial" charset="0"/>
            </a:endParaRPr>
          </a:p>
          <a:p>
            <a:pPr lvl="1"/>
            <a:r>
              <a:rPr lang="en-US" altLang="en-US" b="1" dirty="0">
                <a:latin typeface="Arial" charset="0"/>
              </a:rPr>
              <a:t>Initial </a:t>
            </a:r>
            <a:r>
              <a:rPr lang="en-US" altLang="en-US" b="1" dirty="0" err="1">
                <a:latin typeface="Arial" charset="0"/>
              </a:rPr>
              <a:t>keratopathy</a:t>
            </a:r>
            <a:r>
              <a:rPr lang="en-US" altLang="en-US" b="1" dirty="0">
                <a:latin typeface="Arial" charset="0"/>
              </a:rPr>
              <a:t>, </a:t>
            </a:r>
            <a:r>
              <a:rPr lang="en-US" altLang="en-US" b="1" dirty="0" err="1">
                <a:latin typeface="Arial" charset="0"/>
              </a:rPr>
              <a:t>chemosis</a:t>
            </a:r>
            <a:r>
              <a:rPr lang="en-US" altLang="en-US" b="1" dirty="0">
                <a:latin typeface="Arial" charset="0"/>
              </a:rPr>
              <a:t>, corneal ulceration</a:t>
            </a:r>
          </a:p>
          <a:p>
            <a:pPr lvl="1"/>
            <a:r>
              <a:rPr lang="en-US" altLang="en-US" b="1" dirty="0">
                <a:latin typeface="Arial" charset="0"/>
              </a:rPr>
              <a:t>Chronic eye watering, photophobia, irritation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852672"/>
            <a:ext cx="4419600" cy="30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" t="20036" r="-324" b="9761"/>
          <a:stretch/>
        </p:blipFill>
        <p:spPr bwMode="auto">
          <a:xfrm>
            <a:off x="1142999" y="0"/>
            <a:ext cx="6103981" cy="68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solidFill>
                  <a:srgbClr val="FFFF00"/>
                </a:solidFill>
                <a:latin typeface="Arial" charset="0"/>
              </a:rPr>
              <a:t>Tianjin, China, 2015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9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Tianjin, China, 2015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lnSpcReduction="10000"/>
          </a:bodyPr>
          <a:lstStyle/>
          <a:p>
            <a:r>
              <a:rPr lang="en-US" altLang="en-US" b="1" dirty="0" smtClean="0">
                <a:latin typeface="Arial" charset="0"/>
              </a:rPr>
              <a:t>Fire</a:t>
            </a:r>
            <a:r>
              <a:rPr lang="en-US" altLang="en-US" b="1" dirty="0">
                <a:latin typeface="Arial" charset="0"/>
              </a:rPr>
              <a:t>, followed by several explosions at hazardous container storage facility</a:t>
            </a:r>
          </a:p>
          <a:p>
            <a:pPr lvl="1"/>
            <a:r>
              <a:rPr lang="en-US" altLang="en-US" b="1" dirty="0">
                <a:latin typeface="Arial" charset="0"/>
              </a:rPr>
              <a:t>Ammonium and potassium nitrate (1300 </a:t>
            </a:r>
            <a:r>
              <a:rPr lang="en-US" altLang="en-US" b="1" dirty="0" err="1">
                <a:latin typeface="Arial" charset="0"/>
              </a:rPr>
              <a:t>tonnes</a:t>
            </a:r>
            <a:r>
              <a:rPr lang="en-US" altLang="en-US" b="1" dirty="0">
                <a:latin typeface="Arial" charset="0"/>
              </a:rPr>
              <a:t>)</a:t>
            </a:r>
          </a:p>
          <a:p>
            <a:pPr lvl="1"/>
            <a:r>
              <a:rPr lang="en-US" altLang="en-US" b="1" dirty="0">
                <a:latin typeface="Arial" charset="0"/>
              </a:rPr>
              <a:t>Sodium cyanide (700 </a:t>
            </a:r>
            <a:r>
              <a:rPr lang="en-US" altLang="en-US" b="1" dirty="0" err="1">
                <a:latin typeface="Arial" charset="0"/>
              </a:rPr>
              <a:t>tonnes</a:t>
            </a:r>
            <a:r>
              <a:rPr lang="en-US" altLang="en-US" b="1" dirty="0">
                <a:latin typeface="Arial" charset="0"/>
              </a:rPr>
              <a:t>)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06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99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276"/>
            <a:ext cx="4150290" cy="687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52" y="17585"/>
            <a:ext cx="4201048" cy="68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2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Tianjin, China, 2015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" y="381000"/>
            <a:ext cx="9144000" cy="60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0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Tianjin, China, 2015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Detected in air after the explosion: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Sulfur dioxide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Carbon monoxide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Nitrogen dioxide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Trace cyanide – </a:t>
            </a:r>
          </a:p>
          <a:p>
            <a:pPr lvl="2"/>
            <a:r>
              <a:rPr lang="en-US" altLang="en-US" b="1" dirty="0" err="1" smtClean="0">
                <a:latin typeface="Arial" charset="0"/>
              </a:rPr>
              <a:t>Envir</a:t>
            </a:r>
            <a:r>
              <a:rPr lang="en-US" altLang="en-US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Prot</a:t>
            </a:r>
            <a:r>
              <a:rPr lang="en-US" altLang="en-US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Bd</a:t>
            </a:r>
            <a:r>
              <a:rPr lang="en-US" altLang="en-US" b="1" dirty="0" smtClean="0">
                <a:latin typeface="Arial" charset="0"/>
              </a:rPr>
              <a:t> advised public to avoid the rain</a:t>
            </a:r>
          </a:p>
          <a:p>
            <a:pPr lvl="2"/>
            <a:r>
              <a:rPr lang="en-US" altLang="en-US" b="1" dirty="0" err="1" smtClean="0">
                <a:latin typeface="Arial" charset="0"/>
              </a:rPr>
              <a:t>1000s</a:t>
            </a:r>
            <a:r>
              <a:rPr lang="en-US" altLang="en-US" b="1" dirty="0" smtClean="0">
                <a:latin typeface="Arial" charset="0"/>
              </a:rPr>
              <a:t> of dead fish</a:t>
            </a:r>
          </a:p>
          <a:p>
            <a:r>
              <a:rPr lang="en-US" altLang="en-US" b="1" dirty="0" smtClean="0">
                <a:latin typeface="Arial" charset="0"/>
              </a:rPr>
              <a:t>Evacuation of </a:t>
            </a:r>
            <a:r>
              <a:rPr lang="en-US" altLang="en-US" b="1" dirty="0" err="1" smtClean="0">
                <a:latin typeface="Arial" charset="0"/>
              </a:rPr>
              <a:t>3km</a:t>
            </a:r>
            <a:r>
              <a:rPr lang="en-US" altLang="en-US" b="1" dirty="0" smtClean="0">
                <a:latin typeface="Arial" charset="0"/>
              </a:rPr>
              <a:t> radius of site</a:t>
            </a:r>
          </a:p>
          <a:p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Tokyo 1995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300" r="300"/>
          <a:stretch>
            <a:fillRect/>
          </a:stretch>
        </p:blipFill>
        <p:spPr>
          <a:xfrm>
            <a:off x="304800" y="2590800"/>
            <a:ext cx="4765721" cy="2620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707475" cy="55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8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Tianjin, China, 2015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Casualties: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159 deaths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797 injuries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271837" cy="537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3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Portland, OR, USA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95400"/>
            <a:ext cx="3677920" cy="5462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" y="2057400"/>
            <a:ext cx="440175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Portland, OR, USA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September, 2003</a:t>
            </a:r>
          </a:p>
          <a:p>
            <a:pPr lvl="1"/>
            <a:r>
              <a:rPr lang="en-US" altLang="en-US" b="1">
                <a:latin typeface="Arial" charset="0"/>
              </a:rPr>
              <a:t>Intentional suicidal ingestion of malathion</a:t>
            </a:r>
          </a:p>
          <a:p>
            <a:pPr lvl="1"/>
            <a:r>
              <a:rPr lang="en-US" altLang="en-US" b="1">
                <a:latin typeface="Arial" charset="0"/>
              </a:rPr>
              <a:t>Transported by ambulance</a:t>
            </a:r>
          </a:p>
          <a:p>
            <a:pPr lvl="1"/>
            <a:r>
              <a:rPr lang="en-US" altLang="en-US" b="1">
                <a:latin typeface="Arial" charset="0"/>
              </a:rPr>
              <a:t>Patient arrives </a:t>
            </a:r>
          </a:p>
          <a:p>
            <a:pPr lvl="2"/>
            <a:r>
              <a:rPr lang="en-US" altLang="en-US" b="1">
                <a:latin typeface="Arial" charset="0"/>
              </a:rPr>
              <a:t>Unconscious</a:t>
            </a:r>
          </a:p>
          <a:p>
            <a:pPr lvl="2"/>
            <a:r>
              <a:rPr lang="en-US" altLang="en-US" b="1">
                <a:latin typeface="Arial" charset="0"/>
              </a:rPr>
              <a:t>Diaphoretic, vomiting, salivating</a:t>
            </a:r>
          </a:p>
          <a:p>
            <a:pPr lvl="1"/>
            <a:r>
              <a:rPr lang="en-US" altLang="en-US" b="1">
                <a:latin typeface="Arial" charset="0"/>
              </a:rPr>
              <a:t>Brought into ED</a:t>
            </a:r>
          </a:p>
        </p:txBody>
      </p:sp>
    </p:spTree>
    <p:extLst>
      <p:ext uri="{BB962C8B-B14F-4D97-AF65-F5344CB8AC3E}">
        <p14:creationId xmlns:p14="http://schemas.microsoft.com/office/powerpoint/2010/main" val="328585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Treatment</a:t>
            </a:r>
          </a:p>
          <a:p>
            <a:pPr lvl="1"/>
            <a:r>
              <a:rPr lang="en-US" altLang="en-US" b="1" dirty="0">
                <a:latin typeface="Arial" charset="0"/>
              </a:rPr>
              <a:t>Intubation</a:t>
            </a:r>
          </a:p>
          <a:p>
            <a:pPr lvl="1"/>
            <a:r>
              <a:rPr lang="en-US" altLang="en-US" b="1" dirty="0">
                <a:latin typeface="Arial" charset="0"/>
              </a:rPr>
              <a:t>Atropine (24 mg over 24 </a:t>
            </a:r>
            <a:r>
              <a:rPr lang="en-US" altLang="en-US" b="1" dirty="0" err="1">
                <a:latin typeface="Arial" charset="0"/>
              </a:rPr>
              <a:t>hrs</a:t>
            </a:r>
            <a:r>
              <a:rPr lang="en-US" altLang="en-US" b="1" dirty="0">
                <a:latin typeface="Arial" charset="0"/>
              </a:rPr>
              <a:t>)</a:t>
            </a:r>
          </a:p>
          <a:p>
            <a:pPr lvl="1"/>
            <a:r>
              <a:rPr lang="en-US" altLang="en-US" b="1" dirty="0">
                <a:latin typeface="Arial" charset="0"/>
              </a:rPr>
              <a:t>2-pam </a:t>
            </a:r>
            <a:endParaRPr lang="en-US" altLang="en-US" b="1" dirty="0" smtClean="0">
              <a:latin typeface="Arial" charset="0"/>
            </a:endParaRPr>
          </a:p>
          <a:p>
            <a:pPr lvl="1"/>
            <a:r>
              <a:rPr lang="en-US" altLang="en-US" b="1" dirty="0" smtClean="0">
                <a:latin typeface="Arial" charset="0"/>
              </a:rPr>
              <a:t>Diazepam 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Clothing </a:t>
            </a:r>
            <a:r>
              <a:rPr lang="en-US" altLang="en-US" b="1" dirty="0">
                <a:latin typeface="Arial" charset="0"/>
              </a:rPr>
              <a:t>removed and left on floor</a:t>
            </a:r>
          </a:p>
        </p:txBody>
      </p:sp>
    </p:spTree>
    <p:extLst>
      <p:ext uri="{BB962C8B-B14F-4D97-AF65-F5344CB8AC3E}">
        <p14:creationId xmlns:p14="http://schemas.microsoft.com/office/powerpoint/2010/main" val="124191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latin typeface="Arial" charset="0"/>
              </a:rPr>
              <a:t>ED </a:t>
            </a:r>
            <a:r>
              <a:rPr lang="en-US" altLang="en-US" b="1" dirty="0">
                <a:latin typeface="Arial" charset="0"/>
              </a:rPr>
              <a:t>overwhelmed by odor</a:t>
            </a:r>
          </a:p>
          <a:p>
            <a:pPr lvl="1"/>
            <a:r>
              <a:rPr lang="en-US" altLang="en-US" b="1" dirty="0">
                <a:latin typeface="Arial" charset="0"/>
              </a:rPr>
              <a:t>Other patients develop </a:t>
            </a:r>
            <a:r>
              <a:rPr lang="en-US" altLang="en-US" b="1" dirty="0" smtClean="0">
                <a:latin typeface="Arial" charset="0"/>
              </a:rPr>
              <a:t>respiratory and eye symptoms</a:t>
            </a:r>
            <a:endParaRPr lang="en-US" altLang="en-US" b="1" dirty="0">
              <a:latin typeface="Arial" charset="0"/>
            </a:endParaRPr>
          </a:p>
          <a:p>
            <a:pPr lvl="1"/>
            <a:r>
              <a:rPr lang="en-US" altLang="en-US" b="1" dirty="0">
                <a:latin typeface="Arial" charset="0"/>
              </a:rPr>
              <a:t>Paramedics develop symptoms</a:t>
            </a:r>
          </a:p>
          <a:p>
            <a:pPr lvl="1"/>
            <a:r>
              <a:rPr lang="en-US" altLang="en-US" b="1" dirty="0">
                <a:latin typeface="Arial" charset="0"/>
              </a:rPr>
              <a:t>ED doors opened and fans brought in to ventilate</a:t>
            </a:r>
          </a:p>
          <a:p>
            <a:pPr lvl="1"/>
            <a:r>
              <a:rPr lang="en-US" altLang="en-US" b="1" dirty="0">
                <a:latin typeface="Arial" charset="0"/>
              </a:rPr>
              <a:t>Ambulance out of </a:t>
            </a:r>
            <a:r>
              <a:rPr lang="en-US" altLang="en-US" b="1" dirty="0" smtClean="0">
                <a:latin typeface="Arial" charset="0"/>
              </a:rPr>
              <a:t>service</a:t>
            </a:r>
          </a:p>
          <a:p>
            <a:pPr lvl="1"/>
            <a:r>
              <a:rPr lang="en-US" altLang="en-US" b="1" dirty="0" smtClean="0">
                <a:latin typeface="Arial" charset="0"/>
              </a:rPr>
              <a:t>ED closed for &gt; 6 hours</a:t>
            </a:r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8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696200" cy="683714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are the characteristics of chemical disasters?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0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for large numbers of patients</a:t>
            </a:r>
          </a:p>
          <a:p>
            <a:pPr lvl="1"/>
            <a:r>
              <a:rPr lang="en-US" dirty="0" smtClean="0"/>
              <a:t>Chemical events may be mass casualty incidents with 100s-1000s of patients</a:t>
            </a:r>
          </a:p>
          <a:p>
            <a:pPr lvl="2"/>
            <a:r>
              <a:rPr lang="en-US" dirty="0" smtClean="0"/>
              <a:t>Hospitals may be overwhelmed within 1-2 hours (e.g. Tokyo)</a:t>
            </a:r>
          </a:p>
          <a:p>
            <a:pPr lvl="1"/>
            <a:r>
              <a:rPr lang="en-US" dirty="0" smtClean="0"/>
              <a:t>Some patients may be severely symptomatic</a:t>
            </a:r>
          </a:p>
          <a:p>
            <a:pPr lvl="1"/>
            <a:r>
              <a:rPr lang="en-US" dirty="0"/>
              <a:t>Potential for many dead</a:t>
            </a:r>
          </a:p>
          <a:p>
            <a:pPr lvl="1"/>
            <a:r>
              <a:rPr lang="en-US" dirty="0" smtClean="0"/>
              <a:t>Most patients are asymptomatic, scared, and are seeking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a delay of about </a:t>
            </a:r>
            <a:r>
              <a:rPr lang="en-US" dirty="0" smtClean="0"/>
              <a:t>20-30 </a:t>
            </a:r>
            <a:r>
              <a:rPr lang="en-US" dirty="0"/>
              <a:t>minutes before patients </a:t>
            </a:r>
            <a:r>
              <a:rPr lang="en-US" dirty="0" smtClean="0"/>
              <a:t>arrive</a:t>
            </a:r>
          </a:p>
          <a:p>
            <a:pPr lvl="1"/>
            <a:r>
              <a:rPr lang="en-US" dirty="0" smtClean="0"/>
              <a:t>Time to prepare decontamination facility?</a:t>
            </a:r>
            <a:endParaRPr lang="en-US" dirty="0"/>
          </a:p>
          <a:p>
            <a:r>
              <a:rPr lang="en-US" dirty="0"/>
              <a:t>The first patients arrive in cars – without pre-hospital triage or </a:t>
            </a:r>
            <a:r>
              <a:rPr lang="en-US" dirty="0" smtClean="0"/>
              <a:t>decontamination (90%)</a:t>
            </a:r>
            <a:endParaRPr lang="en-US" dirty="0"/>
          </a:p>
          <a:p>
            <a:r>
              <a:rPr lang="en-US" dirty="0"/>
              <a:t>More critically ill patients may arrive later via ambulance</a:t>
            </a:r>
          </a:p>
        </p:txBody>
      </p:sp>
    </p:spTree>
    <p:extLst>
      <p:ext uri="{BB962C8B-B14F-4D97-AF65-F5344CB8AC3E}">
        <p14:creationId xmlns:p14="http://schemas.microsoft.com/office/powerpoint/2010/main" val="418117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releases may occur from:</a:t>
            </a:r>
          </a:p>
          <a:p>
            <a:pPr lvl="1"/>
            <a:r>
              <a:rPr lang="en-US" dirty="0" smtClean="0"/>
              <a:t>Transport of chemicals (train or truck)</a:t>
            </a:r>
          </a:p>
          <a:p>
            <a:pPr lvl="2"/>
            <a:r>
              <a:rPr lang="en-US" dirty="0" smtClean="0"/>
              <a:t>Tend to be smaller releases, but may lead to large numbers of casualties</a:t>
            </a:r>
          </a:p>
          <a:p>
            <a:pPr lvl="1"/>
            <a:r>
              <a:rPr lang="en-US" dirty="0" smtClean="0"/>
              <a:t>Fixed facilities</a:t>
            </a:r>
          </a:p>
          <a:p>
            <a:pPr lvl="2"/>
            <a:r>
              <a:rPr lang="en-US" dirty="0" smtClean="0"/>
              <a:t>May be larger, but less common</a:t>
            </a:r>
          </a:p>
          <a:p>
            <a:pPr lvl="2"/>
            <a:r>
              <a:rPr lang="en-US" dirty="0" smtClean="0"/>
              <a:t>Allow for prior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4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High volume of affected patients continues for &gt; 1 week even though the event is short lived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+mj-lt"/>
              </a:rPr>
              <a:t>Patient symptoms may be non-</a:t>
            </a:r>
            <a:r>
              <a:rPr lang="en-US" altLang="en-US" dirty="0" smtClean="0">
                <a:latin typeface="+mj-lt"/>
              </a:rPr>
              <a:t>specific and difficult to diagnose:</a:t>
            </a:r>
            <a:endParaRPr lang="en-US" altLang="en-US" dirty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+mj-lt"/>
              </a:rPr>
              <a:t>Nausea, headache, dyspnea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FF00"/>
                </a:solidFill>
                <a:latin typeface="Arial" charset="0"/>
              </a:rPr>
              <a:t>Tokyo, 1995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altLang="en-US" dirty="0">
                <a:latin typeface="Arial" charset="0"/>
              </a:rPr>
              <a:t>March 20, 1995, Tokyo, Japan</a:t>
            </a:r>
          </a:p>
          <a:p>
            <a:r>
              <a:rPr lang="en-US" altLang="en-US" dirty="0" err="1">
                <a:latin typeface="Arial" charset="0"/>
              </a:rPr>
              <a:t>Aum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Shinrikyo</a:t>
            </a:r>
            <a:endParaRPr lang="en-US" altLang="en-US" dirty="0">
              <a:latin typeface="Arial" charset="0"/>
            </a:endParaRPr>
          </a:p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7:55am </a:t>
            </a:r>
            <a:r>
              <a:rPr lang="en-US" altLang="en-US" dirty="0">
                <a:latin typeface="Arial" charset="0"/>
              </a:rPr>
              <a:t>- Plastic bags containing </a:t>
            </a:r>
            <a:r>
              <a:rPr lang="en-US" altLang="en-US" dirty="0" err="1">
                <a:latin typeface="Arial" charset="0"/>
              </a:rPr>
              <a:t>sarin</a:t>
            </a:r>
            <a:r>
              <a:rPr lang="en-US" altLang="en-US" dirty="0">
                <a:latin typeface="Arial" charset="0"/>
              </a:rPr>
              <a:t> placed below the seats of a subway car</a:t>
            </a:r>
          </a:p>
          <a:p>
            <a:r>
              <a:rPr lang="en-US" altLang="en-US" dirty="0">
                <a:latin typeface="Arial" charset="0"/>
              </a:rPr>
              <a:t>Bags are punctured with the sharpened end of an umbrella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856348"/>
            <a:ext cx="3124200" cy="20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7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Hospital </a:t>
            </a:r>
            <a:r>
              <a:rPr lang="en-US" altLang="en-US" dirty="0">
                <a:latin typeface="+mj-lt"/>
              </a:rPr>
              <a:t>workers, ambulances, </a:t>
            </a:r>
            <a:r>
              <a:rPr lang="en-US" altLang="en-US" dirty="0" smtClean="0">
                <a:latin typeface="+mj-lt"/>
              </a:rPr>
              <a:t>pre-hospital personnel </a:t>
            </a:r>
            <a:r>
              <a:rPr lang="en-US" altLang="en-US" dirty="0">
                <a:latin typeface="+mj-lt"/>
              </a:rPr>
              <a:t>may </a:t>
            </a:r>
            <a:r>
              <a:rPr lang="en-US" altLang="en-US" dirty="0" smtClean="0">
                <a:latin typeface="+mj-lt"/>
              </a:rPr>
              <a:t>be: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Contaminated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Symptomatic</a:t>
            </a:r>
            <a:endParaRPr lang="en-US" altLang="en-US" dirty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Become </a:t>
            </a:r>
            <a:r>
              <a:rPr lang="en-US" altLang="en-US" dirty="0">
                <a:latin typeface="+mj-lt"/>
              </a:rPr>
              <a:t>patients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Unable to </a:t>
            </a:r>
            <a:r>
              <a:rPr lang="en-US" altLang="en-US" dirty="0">
                <a:latin typeface="+mj-lt"/>
              </a:rPr>
              <a:t>continue to </a:t>
            </a:r>
            <a:r>
              <a:rPr lang="en-US" altLang="en-US" dirty="0" smtClean="0">
                <a:latin typeface="+mj-lt"/>
              </a:rPr>
              <a:t>work</a:t>
            </a:r>
            <a:endParaRPr lang="en-US" alt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+mj-lt"/>
              </a:rPr>
              <a:t>Even a single contaminated patient may: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+mj-lt"/>
              </a:rPr>
              <a:t>Contaminate the hospital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+mj-lt"/>
              </a:rPr>
              <a:t>Close the ED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+mj-lt"/>
              </a:rPr>
              <a:t>Take ambulances and ED facilities out of the response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7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Characteristics of chemical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characteristics of chemical disasters:</a:t>
            </a:r>
          </a:p>
          <a:p>
            <a:pPr lvl="1"/>
            <a:r>
              <a:rPr lang="en-US" dirty="0" smtClean="0"/>
              <a:t>Most exposures are vapor or aerosol</a:t>
            </a:r>
          </a:p>
          <a:p>
            <a:pPr lvl="1"/>
            <a:r>
              <a:rPr lang="en-US" dirty="0" smtClean="0"/>
              <a:t>Most chemicals can be decontaminated with removal of clothes and very brief wash with soap and water</a:t>
            </a:r>
          </a:p>
          <a:p>
            <a:pPr lvl="1"/>
            <a:r>
              <a:rPr lang="en-US" dirty="0" smtClean="0"/>
              <a:t>Most chemicals are treated with general supportive care</a:t>
            </a:r>
          </a:p>
          <a:p>
            <a:pPr lvl="2"/>
            <a:r>
              <a:rPr lang="en-US" dirty="0" smtClean="0"/>
              <a:t>Very few require antidotes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7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do emergency departments need?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809"/>
          <a:stretch/>
        </p:blipFill>
        <p:spPr>
          <a:xfrm>
            <a:off x="457200" y="1526517"/>
            <a:ext cx="8153400" cy="53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9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do emergency departments need?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decontamination</a:t>
            </a:r>
          </a:p>
          <a:p>
            <a:pPr lvl="1"/>
            <a:r>
              <a:rPr lang="en-US" dirty="0" smtClean="0"/>
              <a:t>Facilities – external to emergency department</a:t>
            </a:r>
          </a:p>
          <a:p>
            <a:pPr lvl="1"/>
            <a:r>
              <a:rPr lang="en-US" dirty="0" smtClean="0"/>
              <a:t>Personnel</a:t>
            </a:r>
          </a:p>
          <a:p>
            <a:pPr lvl="1"/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Regular exercises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8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do emergency departments need?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 triage</a:t>
            </a:r>
          </a:p>
          <a:p>
            <a:pPr lvl="1"/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Personnel</a:t>
            </a:r>
          </a:p>
          <a:p>
            <a:pPr lvl="1"/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Regular exercises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4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do emergency departments need?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Readily available equipment</a:t>
            </a:r>
          </a:p>
          <a:p>
            <a:pPr lvl="1"/>
            <a:r>
              <a:rPr lang="en-US" dirty="0" smtClean="0"/>
              <a:t>Decontamination facilities </a:t>
            </a:r>
          </a:p>
          <a:p>
            <a:pPr lvl="1"/>
            <a:r>
              <a:rPr lang="en-US" dirty="0" smtClean="0"/>
              <a:t>PPE for decontamination as well as universal precautions</a:t>
            </a:r>
          </a:p>
          <a:p>
            <a:pPr lvl="1"/>
            <a:r>
              <a:rPr lang="en-US" dirty="0" smtClean="0"/>
              <a:t>? Radiation supplies</a:t>
            </a:r>
          </a:p>
          <a:p>
            <a:pPr lvl="2"/>
            <a:r>
              <a:rPr lang="en-US" dirty="0" smtClean="0"/>
              <a:t>Radiation survey meter</a:t>
            </a:r>
          </a:p>
          <a:p>
            <a:pPr lvl="1"/>
            <a:r>
              <a:rPr lang="en-US" dirty="0" smtClean="0"/>
              <a:t>Regular training on the use of all of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3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do emergency departments need?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emergency departments need?</a:t>
            </a:r>
          </a:p>
          <a:p>
            <a:pPr lvl="1"/>
            <a:r>
              <a:rPr lang="en-US" dirty="0" smtClean="0"/>
              <a:t>Hospital </a:t>
            </a:r>
            <a:r>
              <a:rPr lang="en-US" dirty="0"/>
              <a:t>response</a:t>
            </a:r>
          </a:p>
          <a:p>
            <a:pPr lvl="1"/>
            <a:r>
              <a:rPr lang="en-US" dirty="0"/>
              <a:t>Information about substance (coordination with public health agencies)</a:t>
            </a:r>
          </a:p>
        </p:txBody>
      </p:sp>
    </p:spTree>
    <p:extLst>
      <p:ext uri="{BB962C8B-B14F-4D97-AF65-F5344CB8AC3E}">
        <p14:creationId xmlns:p14="http://schemas.microsoft.com/office/powerpoint/2010/main" val="229086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a hospital response?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23" y="2197100"/>
            <a:ext cx="9242046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response to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 to rapidly collect decision makers </a:t>
            </a:r>
          </a:p>
          <a:p>
            <a:pPr lvl="1"/>
            <a:r>
              <a:rPr lang="en-US" dirty="0" smtClean="0"/>
              <a:t>Initially via phone</a:t>
            </a:r>
          </a:p>
          <a:p>
            <a:pPr lvl="1"/>
            <a:r>
              <a:rPr lang="en-US" dirty="0" smtClean="0"/>
              <a:t>Then physically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Hospital Emergency Operations Center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2895600" cy="19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response to disasters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Hospitals should use a defined and structured command system</a:t>
            </a:r>
          </a:p>
          <a:p>
            <a:pPr lvl="1"/>
            <a:r>
              <a:rPr lang="en-US" dirty="0" smtClean="0"/>
              <a:t>Incident command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8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Hospital, Tokyo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981200" y="5257800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latin typeface="Arial" charset="0"/>
              </a:rPr>
              <a:t>St. Luke’s Hospital is close to 6 subway stations and is the closest hospital to the event.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5538381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963" t="44423" r="16424" b="13009"/>
          <a:stretch/>
        </p:blipFill>
        <p:spPr>
          <a:xfrm>
            <a:off x="3680495" y="2438400"/>
            <a:ext cx="5463505" cy="3861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114800"/>
            <a:ext cx="4076035" cy="25944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48000" y="4191000"/>
            <a:ext cx="5029200" cy="1371602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70803" y="19137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8200" y="4267200"/>
            <a:ext cx="1066800" cy="5334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3800" y="3276600"/>
            <a:ext cx="1219200" cy="4572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743399" y="235119"/>
            <a:ext cx="5692140" cy="50783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5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200" b="1" dirty="0">
                <a:solidFill>
                  <a:srgbClr val="FEFF00"/>
                </a:solidFill>
              </a:rPr>
              <a:t>Incident </a:t>
            </a:r>
            <a:r>
              <a:rPr lang="en-US" altLang="en-US" sz="2200" b="1" dirty="0" smtClean="0">
                <a:solidFill>
                  <a:srgbClr val="FEFF00"/>
                </a:solidFill>
              </a:rPr>
              <a:t>Commander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4304" y="2132671"/>
            <a:ext cx="2762579" cy="48479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558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chemeClr val="bg1"/>
                </a:solidFill>
              </a:rPr>
              <a:t>Operations Chief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6156484" y="2136530"/>
            <a:ext cx="1311116" cy="4809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5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7563803" y="2136530"/>
            <a:ext cx="1325880" cy="4809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55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chemeClr val="bg1"/>
                </a:solidFill>
              </a:rPr>
              <a:t>Finance</a:t>
            </a: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1927385" y="1245870"/>
            <a:ext cx="2301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tx1"/>
                </a:solidFill>
              </a:rPr>
              <a:t>Public Info. Officer</a:t>
            </a: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2173130" y="742950"/>
            <a:ext cx="19249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tx1"/>
                </a:solidFill>
              </a:rPr>
              <a:t>Security Officer</a:t>
            </a:r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5163503" y="742950"/>
            <a:ext cx="17999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tx1"/>
                </a:solidFill>
              </a:rPr>
              <a:t>Liaison Officer</a:t>
            </a:r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5117783" y="1245870"/>
            <a:ext cx="17053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tx1"/>
                </a:solidFill>
              </a:rPr>
              <a:t>Safety Officer</a:t>
            </a:r>
          </a:p>
        </p:txBody>
      </p:sp>
      <p:sp>
        <p:nvSpPr>
          <p:cNvPr id="27659" name="Line 10"/>
          <p:cNvSpPr>
            <a:spLocks noChangeShapeType="1"/>
          </p:cNvSpPr>
          <p:nvPr/>
        </p:nvSpPr>
        <p:spPr bwMode="auto">
          <a:xfrm>
            <a:off x="4583430" y="788670"/>
            <a:ext cx="0" cy="1085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0" name="Line 11"/>
          <p:cNvSpPr>
            <a:spLocks noChangeShapeType="1"/>
          </p:cNvSpPr>
          <p:nvPr/>
        </p:nvSpPr>
        <p:spPr bwMode="auto">
          <a:xfrm>
            <a:off x="2274570" y="1885950"/>
            <a:ext cx="608076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286000" y="1837567"/>
            <a:ext cx="0" cy="41414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5509260" y="1837567"/>
            <a:ext cx="0" cy="41414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>
            <a:off x="7098030" y="1845285"/>
            <a:ext cx="0" cy="36070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>
            <a:off x="8343900" y="1841426"/>
            <a:ext cx="0" cy="3874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5" name="Line 16"/>
          <p:cNvSpPr>
            <a:spLocks noChangeShapeType="1"/>
          </p:cNvSpPr>
          <p:nvPr/>
        </p:nvSpPr>
        <p:spPr bwMode="auto">
          <a:xfrm>
            <a:off x="4034790" y="937260"/>
            <a:ext cx="1085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6" name="Line 17"/>
          <p:cNvSpPr>
            <a:spLocks noChangeShapeType="1"/>
          </p:cNvSpPr>
          <p:nvPr/>
        </p:nvSpPr>
        <p:spPr bwMode="auto">
          <a:xfrm>
            <a:off x="4114800" y="1451610"/>
            <a:ext cx="10058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67" name="Rectangle 18"/>
          <p:cNvSpPr>
            <a:spLocks noChangeArrowheads="1"/>
          </p:cNvSpPr>
          <p:nvPr/>
        </p:nvSpPr>
        <p:spPr bwMode="auto">
          <a:xfrm>
            <a:off x="195740" y="2994660"/>
            <a:ext cx="1481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Medical Director</a:t>
            </a:r>
          </a:p>
        </p:txBody>
      </p:sp>
      <p:sp>
        <p:nvSpPr>
          <p:cNvPr id="27668" name="Rectangle 19"/>
          <p:cNvSpPr>
            <a:spLocks noChangeArrowheads="1"/>
          </p:cNvSpPr>
          <p:nvPr/>
        </p:nvSpPr>
        <p:spPr bwMode="auto">
          <a:xfrm>
            <a:off x="868680" y="3429000"/>
            <a:ext cx="1264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Amb Services</a:t>
            </a:r>
          </a:p>
        </p:txBody>
      </p:sp>
      <p:sp>
        <p:nvSpPr>
          <p:cNvPr id="27669" name="Rectangle 20"/>
          <p:cNvSpPr>
            <a:spLocks noChangeArrowheads="1"/>
          </p:cNvSpPr>
          <p:nvPr/>
        </p:nvSpPr>
        <p:spPr bwMode="auto">
          <a:xfrm>
            <a:off x="2446020" y="5897880"/>
            <a:ext cx="6957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Morgue</a:t>
            </a:r>
          </a:p>
        </p:txBody>
      </p:sp>
      <p:sp>
        <p:nvSpPr>
          <p:cNvPr id="27670" name="Rectangle 21"/>
          <p:cNvSpPr>
            <a:spLocks noChangeArrowheads="1"/>
          </p:cNvSpPr>
          <p:nvPr/>
        </p:nvSpPr>
        <p:spPr bwMode="auto">
          <a:xfrm>
            <a:off x="2446020" y="5623560"/>
            <a:ext cx="9217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Discharge</a:t>
            </a:r>
          </a:p>
        </p:txBody>
      </p:sp>
      <p:sp>
        <p:nvSpPr>
          <p:cNvPr id="27671" name="Rectangle 22"/>
          <p:cNvSpPr>
            <a:spLocks noChangeArrowheads="1"/>
          </p:cNvSpPr>
          <p:nvPr/>
        </p:nvSpPr>
        <p:spPr bwMode="auto">
          <a:xfrm>
            <a:off x="2377440" y="5349240"/>
            <a:ext cx="15531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 Minor Treatment</a:t>
            </a:r>
          </a:p>
        </p:txBody>
      </p:sp>
      <p:sp>
        <p:nvSpPr>
          <p:cNvPr id="27672" name="Rectangle 23"/>
          <p:cNvSpPr>
            <a:spLocks noChangeArrowheads="1"/>
          </p:cNvSpPr>
          <p:nvPr/>
        </p:nvSpPr>
        <p:spPr bwMode="auto">
          <a:xfrm>
            <a:off x="2377440" y="5006340"/>
            <a:ext cx="1734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 Delayed treatment</a:t>
            </a:r>
          </a:p>
        </p:txBody>
      </p:sp>
      <p:sp>
        <p:nvSpPr>
          <p:cNvPr id="27673" name="Rectangle 24"/>
          <p:cNvSpPr>
            <a:spLocks noChangeArrowheads="1"/>
          </p:cNvSpPr>
          <p:nvPr/>
        </p:nvSpPr>
        <p:spPr bwMode="auto">
          <a:xfrm>
            <a:off x="2446020" y="4732020"/>
            <a:ext cx="18851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Immediate treatment</a:t>
            </a:r>
          </a:p>
        </p:txBody>
      </p:sp>
      <p:sp>
        <p:nvSpPr>
          <p:cNvPr id="27674" name="Rectangle 25"/>
          <p:cNvSpPr>
            <a:spLocks noChangeArrowheads="1"/>
          </p:cNvSpPr>
          <p:nvPr/>
        </p:nvSpPr>
        <p:spPr bwMode="auto">
          <a:xfrm>
            <a:off x="2446020" y="4457700"/>
            <a:ext cx="10407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Triage area</a:t>
            </a:r>
          </a:p>
        </p:txBody>
      </p:sp>
      <p:sp>
        <p:nvSpPr>
          <p:cNvPr id="27675" name="Rectangle 26"/>
          <p:cNvSpPr>
            <a:spLocks noChangeArrowheads="1"/>
          </p:cNvSpPr>
          <p:nvPr/>
        </p:nvSpPr>
        <p:spPr bwMode="auto">
          <a:xfrm>
            <a:off x="827247" y="5486400"/>
            <a:ext cx="1195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Nursing units</a:t>
            </a:r>
          </a:p>
        </p:txBody>
      </p:sp>
      <p:sp>
        <p:nvSpPr>
          <p:cNvPr id="27676" name="Rectangle 27"/>
          <p:cNvSpPr>
            <a:spLocks noChangeArrowheads="1"/>
          </p:cNvSpPr>
          <p:nvPr/>
        </p:nvSpPr>
        <p:spPr bwMode="auto">
          <a:xfrm>
            <a:off x="815817" y="5212080"/>
            <a:ext cx="8784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Crit Care </a:t>
            </a:r>
          </a:p>
        </p:txBody>
      </p:sp>
      <p:sp>
        <p:nvSpPr>
          <p:cNvPr id="27677" name="Rectangle 28"/>
          <p:cNvSpPr>
            <a:spLocks noChangeArrowheads="1"/>
          </p:cNvSpPr>
          <p:nvPr/>
        </p:nvSpPr>
        <p:spPr bwMode="auto">
          <a:xfrm>
            <a:off x="845820" y="4949190"/>
            <a:ext cx="11637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Mother/Baby</a:t>
            </a:r>
          </a:p>
        </p:txBody>
      </p:sp>
      <p:sp>
        <p:nvSpPr>
          <p:cNvPr id="27678" name="Rectangle 29"/>
          <p:cNvSpPr>
            <a:spLocks noChangeArrowheads="1"/>
          </p:cNvSpPr>
          <p:nvPr/>
        </p:nvSpPr>
        <p:spPr bwMode="auto">
          <a:xfrm>
            <a:off x="831533" y="4617720"/>
            <a:ext cx="12759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Surg Services</a:t>
            </a:r>
          </a:p>
        </p:txBody>
      </p:sp>
      <p:sp>
        <p:nvSpPr>
          <p:cNvPr id="27679" name="Rectangle 30"/>
          <p:cNvSpPr>
            <a:spLocks noChangeArrowheads="1"/>
          </p:cNvSpPr>
          <p:nvPr/>
        </p:nvSpPr>
        <p:spPr bwMode="auto">
          <a:xfrm>
            <a:off x="43906" y="5840730"/>
            <a:ext cx="16909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tx1"/>
                </a:solidFill>
              </a:rPr>
              <a:t>Patient tracking leader</a:t>
            </a:r>
          </a:p>
        </p:txBody>
      </p:sp>
      <p:sp>
        <p:nvSpPr>
          <p:cNvPr id="27680" name="Rectangle 31"/>
          <p:cNvSpPr>
            <a:spLocks noChangeArrowheads="1"/>
          </p:cNvSpPr>
          <p:nvPr/>
        </p:nvSpPr>
        <p:spPr bwMode="auto">
          <a:xfrm>
            <a:off x="1928813" y="4114800"/>
            <a:ext cx="13966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Treatment area</a:t>
            </a:r>
          </a:p>
        </p:txBody>
      </p:sp>
      <p:sp>
        <p:nvSpPr>
          <p:cNvPr id="27681" name="Rectangle 32"/>
          <p:cNvSpPr>
            <a:spLocks noChangeArrowheads="1"/>
          </p:cNvSpPr>
          <p:nvPr/>
        </p:nvSpPr>
        <p:spPr bwMode="auto">
          <a:xfrm>
            <a:off x="577215" y="4114800"/>
            <a:ext cx="12551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Inpatient area</a:t>
            </a:r>
          </a:p>
        </p:txBody>
      </p:sp>
      <p:sp>
        <p:nvSpPr>
          <p:cNvPr id="27682" name="Line 33"/>
          <p:cNvSpPr>
            <a:spLocks noChangeShapeType="1"/>
          </p:cNvSpPr>
          <p:nvPr/>
        </p:nvSpPr>
        <p:spPr bwMode="auto">
          <a:xfrm>
            <a:off x="491490" y="3291840"/>
            <a:ext cx="11430" cy="25488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3" name="Line 34"/>
          <p:cNvSpPr>
            <a:spLocks noChangeShapeType="1"/>
          </p:cNvSpPr>
          <p:nvPr/>
        </p:nvSpPr>
        <p:spPr bwMode="auto">
          <a:xfrm>
            <a:off x="491490" y="3977640"/>
            <a:ext cx="213741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4" name="Line 35"/>
          <p:cNvSpPr>
            <a:spLocks noChangeShapeType="1"/>
          </p:cNvSpPr>
          <p:nvPr/>
        </p:nvSpPr>
        <p:spPr bwMode="auto">
          <a:xfrm>
            <a:off x="502920" y="3589020"/>
            <a:ext cx="29718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5" name="Line 36"/>
          <p:cNvSpPr>
            <a:spLocks noChangeShapeType="1"/>
          </p:cNvSpPr>
          <p:nvPr/>
        </p:nvSpPr>
        <p:spPr bwMode="auto">
          <a:xfrm>
            <a:off x="662940" y="4732020"/>
            <a:ext cx="11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6" name="Line 37"/>
          <p:cNvSpPr>
            <a:spLocks noChangeShapeType="1"/>
          </p:cNvSpPr>
          <p:nvPr/>
        </p:nvSpPr>
        <p:spPr bwMode="auto">
          <a:xfrm>
            <a:off x="1097280" y="3977640"/>
            <a:ext cx="0" cy="2057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7" name="Line 38"/>
          <p:cNvSpPr>
            <a:spLocks noChangeShapeType="1"/>
          </p:cNvSpPr>
          <p:nvPr/>
        </p:nvSpPr>
        <p:spPr bwMode="auto">
          <a:xfrm>
            <a:off x="2617470" y="3977640"/>
            <a:ext cx="0" cy="2057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8" name="Line 39"/>
          <p:cNvSpPr>
            <a:spLocks noChangeShapeType="1"/>
          </p:cNvSpPr>
          <p:nvPr/>
        </p:nvSpPr>
        <p:spPr bwMode="auto">
          <a:xfrm>
            <a:off x="662940" y="4389120"/>
            <a:ext cx="0" cy="12344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89" name="Line 40"/>
          <p:cNvSpPr>
            <a:spLocks noChangeShapeType="1"/>
          </p:cNvSpPr>
          <p:nvPr/>
        </p:nvSpPr>
        <p:spPr bwMode="auto">
          <a:xfrm>
            <a:off x="2194560" y="4389120"/>
            <a:ext cx="0" cy="1714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0" name="Line 41"/>
          <p:cNvSpPr>
            <a:spLocks noChangeShapeType="1"/>
          </p:cNvSpPr>
          <p:nvPr/>
        </p:nvSpPr>
        <p:spPr bwMode="auto">
          <a:xfrm>
            <a:off x="662940" y="5074920"/>
            <a:ext cx="11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1" name="Line 42"/>
          <p:cNvSpPr>
            <a:spLocks noChangeShapeType="1"/>
          </p:cNvSpPr>
          <p:nvPr/>
        </p:nvSpPr>
        <p:spPr bwMode="auto">
          <a:xfrm>
            <a:off x="662940" y="5349240"/>
            <a:ext cx="11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2" name="Line 43"/>
          <p:cNvSpPr>
            <a:spLocks noChangeShapeType="1"/>
          </p:cNvSpPr>
          <p:nvPr/>
        </p:nvSpPr>
        <p:spPr bwMode="auto">
          <a:xfrm>
            <a:off x="662940" y="5623560"/>
            <a:ext cx="11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3" name="Line 44"/>
          <p:cNvSpPr>
            <a:spLocks noChangeShapeType="1"/>
          </p:cNvSpPr>
          <p:nvPr/>
        </p:nvSpPr>
        <p:spPr bwMode="auto">
          <a:xfrm>
            <a:off x="2183130" y="465201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4" name="Line 45"/>
          <p:cNvSpPr>
            <a:spLocks noChangeShapeType="1"/>
          </p:cNvSpPr>
          <p:nvPr/>
        </p:nvSpPr>
        <p:spPr bwMode="auto">
          <a:xfrm>
            <a:off x="2183130" y="490347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5" name="Line 46"/>
          <p:cNvSpPr>
            <a:spLocks noChangeShapeType="1"/>
          </p:cNvSpPr>
          <p:nvPr/>
        </p:nvSpPr>
        <p:spPr bwMode="auto">
          <a:xfrm>
            <a:off x="2183130" y="552069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6" name="Line 47"/>
          <p:cNvSpPr>
            <a:spLocks noChangeShapeType="1"/>
          </p:cNvSpPr>
          <p:nvPr/>
        </p:nvSpPr>
        <p:spPr bwMode="auto">
          <a:xfrm>
            <a:off x="2183130" y="524637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7" name="Line 48"/>
          <p:cNvSpPr>
            <a:spLocks noChangeShapeType="1"/>
          </p:cNvSpPr>
          <p:nvPr/>
        </p:nvSpPr>
        <p:spPr bwMode="auto">
          <a:xfrm>
            <a:off x="2183130" y="577215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>
            <a:off x="2183130" y="6092190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699" name="Line 50"/>
          <p:cNvSpPr>
            <a:spLocks noChangeShapeType="1"/>
          </p:cNvSpPr>
          <p:nvPr/>
        </p:nvSpPr>
        <p:spPr bwMode="auto">
          <a:xfrm>
            <a:off x="811530" y="2663190"/>
            <a:ext cx="0" cy="42291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00" name="Line 51"/>
          <p:cNvSpPr>
            <a:spLocks noChangeShapeType="1"/>
          </p:cNvSpPr>
          <p:nvPr/>
        </p:nvSpPr>
        <p:spPr bwMode="auto">
          <a:xfrm>
            <a:off x="2834640" y="2651760"/>
            <a:ext cx="1143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01" name="Rectangle 52"/>
          <p:cNvSpPr>
            <a:spLocks noChangeArrowheads="1"/>
          </p:cNvSpPr>
          <p:nvPr/>
        </p:nvSpPr>
        <p:spPr bwMode="auto">
          <a:xfrm>
            <a:off x="3063240" y="2743200"/>
            <a:ext cx="981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Laboratory</a:t>
            </a:r>
          </a:p>
        </p:txBody>
      </p:sp>
      <p:sp>
        <p:nvSpPr>
          <p:cNvPr id="27702" name="Rectangle 53"/>
          <p:cNvSpPr>
            <a:spLocks noChangeArrowheads="1"/>
          </p:cNvSpPr>
          <p:nvPr/>
        </p:nvSpPr>
        <p:spPr bwMode="auto">
          <a:xfrm>
            <a:off x="3131820" y="3223260"/>
            <a:ext cx="9233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Pharmacy</a:t>
            </a:r>
          </a:p>
        </p:txBody>
      </p:sp>
      <p:sp>
        <p:nvSpPr>
          <p:cNvPr id="27703" name="Rectangle 54"/>
          <p:cNvSpPr>
            <a:spLocks noChangeArrowheads="1"/>
          </p:cNvSpPr>
          <p:nvPr/>
        </p:nvSpPr>
        <p:spPr bwMode="auto">
          <a:xfrm>
            <a:off x="3131820" y="3634740"/>
            <a:ext cx="9089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Radiology</a:t>
            </a: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>
            <a:off x="2834640" y="3794760"/>
            <a:ext cx="2057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>
            <a:off x="2857500" y="2937510"/>
            <a:ext cx="14859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>
            <a:off x="2834640" y="3383280"/>
            <a:ext cx="2057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07" name="Rectangle 58"/>
          <p:cNvSpPr>
            <a:spLocks noChangeArrowheads="1"/>
          </p:cNvSpPr>
          <p:nvPr/>
        </p:nvSpPr>
        <p:spPr bwMode="auto">
          <a:xfrm>
            <a:off x="4640580" y="3497580"/>
            <a:ext cx="14459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Nutrition Supply</a:t>
            </a:r>
          </a:p>
        </p:txBody>
      </p:sp>
      <p:sp>
        <p:nvSpPr>
          <p:cNvPr id="27708" name="Rectangle 59"/>
          <p:cNvSpPr>
            <a:spLocks noChangeArrowheads="1"/>
          </p:cNvSpPr>
          <p:nvPr/>
        </p:nvSpPr>
        <p:spPr bwMode="auto">
          <a:xfrm>
            <a:off x="4709160" y="3086100"/>
            <a:ext cx="1514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Materials Supply</a:t>
            </a:r>
          </a:p>
        </p:txBody>
      </p:sp>
      <p:sp>
        <p:nvSpPr>
          <p:cNvPr id="27709" name="Rectangle 60"/>
          <p:cNvSpPr>
            <a:spLocks noChangeArrowheads="1"/>
          </p:cNvSpPr>
          <p:nvPr/>
        </p:nvSpPr>
        <p:spPr bwMode="auto">
          <a:xfrm>
            <a:off x="4709160" y="4183380"/>
            <a:ext cx="11750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Procurement</a:t>
            </a:r>
          </a:p>
        </p:txBody>
      </p:sp>
      <p:sp>
        <p:nvSpPr>
          <p:cNvPr id="27710" name="Rectangle 61"/>
          <p:cNvSpPr>
            <a:spLocks noChangeArrowheads="1"/>
          </p:cNvSpPr>
          <p:nvPr/>
        </p:nvSpPr>
        <p:spPr bwMode="auto">
          <a:xfrm>
            <a:off x="4640580" y="3840480"/>
            <a:ext cx="13148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Transportation</a:t>
            </a:r>
          </a:p>
        </p:txBody>
      </p:sp>
      <p:sp>
        <p:nvSpPr>
          <p:cNvPr id="27711" name="Rectangle 62"/>
          <p:cNvSpPr>
            <a:spLocks noChangeArrowheads="1"/>
          </p:cNvSpPr>
          <p:nvPr/>
        </p:nvSpPr>
        <p:spPr bwMode="auto">
          <a:xfrm>
            <a:off x="4640580" y="2674620"/>
            <a:ext cx="10031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IT/Telecom</a:t>
            </a:r>
          </a:p>
        </p:txBody>
      </p:sp>
      <p:sp>
        <p:nvSpPr>
          <p:cNvPr id="27712" name="Line 63"/>
          <p:cNvSpPr>
            <a:spLocks noChangeShapeType="1"/>
          </p:cNvSpPr>
          <p:nvPr/>
        </p:nvSpPr>
        <p:spPr bwMode="auto">
          <a:xfrm>
            <a:off x="4434840" y="2606040"/>
            <a:ext cx="0" cy="1714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3" name="Line 64"/>
          <p:cNvSpPr>
            <a:spLocks noChangeShapeType="1"/>
          </p:cNvSpPr>
          <p:nvPr/>
        </p:nvSpPr>
        <p:spPr bwMode="auto">
          <a:xfrm>
            <a:off x="4434840" y="288036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4" name="Line 65"/>
          <p:cNvSpPr>
            <a:spLocks noChangeShapeType="1"/>
          </p:cNvSpPr>
          <p:nvPr/>
        </p:nvSpPr>
        <p:spPr bwMode="auto">
          <a:xfrm>
            <a:off x="4434840" y="322326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5" name="Line 66"/>
          <p:cNvSpPr>
            <a:spLocks noChangeShapeType="1"/>
          </p:cNvSpPr>
          <p:nvPr/>
        </p:nvSpPr>
        <p:spPr bwMode="auto">
          <a:xfrm>
            <a:off x="4434840" y="356616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6" name="Line 67"/>
          <p:cNvSpPr>
            <a:spLocks noChangeShapeType="1"/>
          </p:cNvSpPr>
          <p:nvPr/>
        </p:nvSpPr>
        <p:spPr bwMode="auto">
          <a:xfrm>
            <a:off x="4434840" y="397764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7" name="Line 68"/>
          <p:cNvSpPr>
            <a:spLocks noChangeShapeType="1"/>
          </p:cNvSpPr>
          <p:nvPr/>
        </p:nvSpPr>
        <p:spPr bwMode="auto">
          <a:xfrm>
            <a:off x="4434840" y="432054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18" name="Rectangle 69"/>
          <p:cNvSpPr>
            <a:spLocks noChangeArrowheads="1"/>
          </p:cNvSpPr>
          <p:nvPr/>
        </p:nvSpPr>
        <p:spPr bwMode="auto">
          <a:xfrm>
            <a:off x="6472238" y="3497580"/>
            <a:ext cx="2949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HR</a:t>
            </a:r>
          </a:p>
        </p:txBody>
      </p:sp>
      <p:sp>
        <p:nvSpPr>
          <p:cNvPr id="27719" name="Rectangle 70"/>
          <p:cNvSpPr>
            <a:spLocks noChangeArrowheads="1"/>
          </p:cNvSpPr>
          <p:nvPr/>
        </p:nvSpPr>
        <p:spPr bwMode="auto">
          <a:xfrm>
            <a:off x="6439377" y="3143250"/>
            <a:ext cx="14213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Nursing staffing</a:t>
            </a:r>
          </a:p>
        </p:txBody>
      </p:sp>
      <p:sp>
        <p:nvSpPr>
          <p:cNvPr id="27720" name="Rectangle 71"/>
          <p:cNvSpPr>
            <a:spLocks noChangeArrowheads="1"/>
          </p:cNvSpPr>
          <p:nvPr/>
        </p:nvSpPr>
        <p:spPr bwMode="auto">
          <a:xfrm>
            <a:off x="6423660" y="4183380"/>
            <a:ext cx="1308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Psychological </a:t>
            </a:r>
          </a:p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support</a:t>
            </a:r>
          </a:p>
        </p:txBody>
      </p:sp>
      <p:sp>
        <p:nvSpPr>
          <p:cNvPr id="27721" name="Rectangle 72"/>
          <p:cNvSpPr>
            <a:spLocks noChangeArrowheads="1"/>
          </p:cNvSpPr>
          <p:nvPr/>
        </p:nvSpPr>
        <p:spPr bwMode="auto">
          <a:xfrm>
            <a:off x="6492240" y="3840480"/>
            <a:ext cx="12829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Staffing Office</a:t>
            </a:r>
          </a:p>
        </p:txBody>
      </p:sp>
      <p:sp>
        <p:nvSpPr>
          <p:cNvPr id="27722" name="Rectangle 73"/>
          <p:cNvSpPr>
            <a:spLocks noChangeArrowheads="1"/>
          </p:cNvSpPr>
          <p:nvPr/>
        </p:nvSpPr>
        <p:spPr bwMode="auto">
          <a:xfrm>
            <a:off x="6499385" y="2731770"/>
            <a:ext cx="9361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Sit. Status</a:t>
            </a:r>
          </a:p>
        </p:txBody>
      </p:sp>
      <p:sp>
        <p:nvSpPr>
          <p:cNvPr id="27723" name="Line 74"/>
          <p:cNvSpPr>
            <a:spLocks noChangeShapeType="1"/>
          </p:cNvSpPr>
          <p:nvPr/>
        </p:nvSpPr>
        <p:spPr bwMode="auto">
          <a:xfrm>
            <a:off x="6240780" y="2617470"/>
            <a:ext cx="34290" cy="17602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4" name="Line 75"/>
          <p:cNvSpPr>
            <a:spLocks noChangeShapeType="1"/>
          </p:cNvSpPr>
          <p:nvPr/>
        </p:nvSpPr>
        <p:spPr bwMode="auto">
          <a:xfrm>
            <a:off x="6263640" y="291465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5" name="Line 76"/>
          <p:cNvSpPr>
            <a:spLocks noChangeShapeType="1"/>
          </p:cNvSpPr>
          <p:nvPr/>
        </p:nvSpPr>
        <p:spPr bwMode="auto">
          <a:xfrm>
            <a:off x="6263640" y="331470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6" name="Line 77"/>
          <p:cNvSpPr>
            <a:spLocks noChangeShapeType="1"/>
          </p:cNvSpPr>
          <p:nvPr/>
        </p:nvSpPr>
        <p:spPr bwMode="auto">
          <a:xfrm>
            <a:off x="6263640" y="366903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7" name="Line 78"/>
          <p:cNvSpPr>
            <a:spLocks noChangeShapeType="1"/>
          </p:cNvSpPr>
          <p:nvPr/>
        </p:nvSpPr>
        <p:spPr bwMode="auto">
          <a:xfrm>
            <a:off x="6263640" y="404622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8" name="Line 79"/>
          <p:cNvSpPr>
            <a:spLocks noChangeShapeType="1"/>
          </p:cNvSpPr>
          <p:nvPr/>
        </p:nvSpPr>
        <p:spPr bwMode="auto">
          <a:xfrm>
            <a:off x="6263640" y="438912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29" name="Rectangle 80"/>
          <p:cNvSpPr>
            <a:spLocks noChangeArrowheads="1"/>
          </p:cNvSpPr>
          <p:nvPr/>
        </p:nvSpPr>
        <p:spPr bwMode="auto">
          <a:xfrm>
            <a:off x="8193882" y="3589020"/>
            <a:ext cx="5241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Costs</a:t>
            </a:r>
          </a:p>
        </p:txBody>
      </p:sp>
      <p:sp>
        <p:nvSpPr>
          <p:cNvPr id="27730" name="Rectangle 81"/>
          <p:cNvSpPr>
            <a:spLocks noChangeArrowheads="1"/>
          </p:cNvSpPr>
          <p:nvPr/>
        </p:nvSpPr>
        <p:spPr bwMode="auto">
          <a:xfrm>
            <a:off x="8146733" y="3246120"/>
            <a:ext cx="685800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Claims</a:t>
            </a:r>
          </a:p>
        </p:txBody>
      </p:sp>
      <p:sp>
        <p:nvSpPr>
          <p:cNvPr id="27731" name="Rectangle 82"/>
          <p:cNvSpPr>
            <a:spLocks noChangeArrowheads="1"/>
          </p:cNvSpPr>
          <p:nvPr/>
        </p:nvSpPr>
        <p:spPr bwMode="auto">
          <a:xfrm>
            <a:off x="8032433" y="2663190"/>
            <a:ext cx="101727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Time Tracking</a:t>
            </a:r>
          </a:p>
        </p:txBody>
      </p:sp>
      <p:sp>
        <p:nvSpPr>
          <p:cNvPr id="27732" name="Line 83"/>
          <p:cNvSpPr>
            <a:spLocks noChangeShapeType="1"/>
          </p:cNvSpPr>
          <p:nvPr/>
        </p:nvSpPr>
        <p:spPr bwMode="auto">
          <a:xfrm>
            <a:off x="7932420" y="2708910"/>
            <a:ext cx="0" cy="10744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33" name="Line 84"/>
          <p:cNvSpPr>
            <a:spLocks noChangeShapeType="1"/>
          </p:cNvSpPr>
          <p:nvPr/>
        </p:nvSpPr>
        <p:spPr bwMode="auto">
          <a:xfrm>
            <a:off x="7955280" y="300609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34" name="Line 85"/>
          <p:cNvSpPr>
            <a:spLocks noChangeShapeType="1"/>
          </p:cNvSpPr>
          <p:nvPr/>
        </p:nvSpPr>
        <p:spPr bwMode="auto">
          <a:xfrm>
            <a:off x="7955280" y="340614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35" name="Line 86"/>
          <p:cNvSpPr>
            <a:spLocks noChangeShapeType="1"/>
          </p:cNvSpPr>
          <p:nvPr/>
        </p:nvSpPr>
        <p:spPr bwMode="auto">
          <a:xfrm>
            <a:off x="7955280" y="3760470"/>
            <a:ext cx="16002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7736" name="Rectangle 87"/>
          <p:cNvSpPr>
            <a:spLocks noChangeArrowheads="1"/>
          </p:cNvSpPr>
          <p:nvPr/>
        </p:nvSpPr>
        <p:spPr bwMode="auto">
          <a:xfrm>
            <a:off x="4786313" y="5109210"/>
            <a:ext cx="395478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OHSU Hospital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Initial Incident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Command Structure</a:t>
            </a:r>
          </a:p>
        </p:txBody>
      </p:sp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3168686" y="2132671"/>
            <a:ext cx="2738047" cy="44411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558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1pPr>
            <a:lvl2pPr marL="742950" indent="-28575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2pPr>
            <a:lvl3pPr marL="11430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3pPr>
            <a:lvl4pPr marL="16002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4pPr>
            <a:lvl5pPr marL="2057400" indent="-228600" eaLnBrk="0" hangingPunct="0"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  <a:defRPr sz="3200">
                <a:solidFill>
                  <a:srgbClr val="FFFFFF"/>
                </a:solidFill>
                <a:latin typeface="Gill Sans" pitchFamily="-105" charset="0"/>
                <a:ea typeface="Gill Sans" pitchFamily="-105" charset="0"/>
                <a:cs typeface="Gill Sans" pitchFamily="-105" charset="0"/>
                <a:sym typeface="Gill Sans" pitchFamily="-105" charset="0"/>
              </a:defRPr>
            </a:lvl9pPr>
          </a:lstStyle>
          <a:p>
            <a:pPr algn="ctr" eaLnBrk="1" hangingPunct="1"/>
            <a:r>
              <a:rPr lang="en-US" altLang="en-US" sz="2200" b="1" dirty="0" smtClean="0">
                <a:solidFill>
                  <a:schemeClr val="bg1"/>
                </a:solidFill>
              </a:rPr>
              <a:t>Logistics/Resource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53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Emergency Physician’s Role in a chemical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changes in patterns</a:t>
            </a:r>
          </a:p>
          <a:p>
            <a:pPr lvl="1"/>
            <a:r>
              <a:rPr lang="en-US" dirty="0" smtClean="0"/>
              <a:t>Increased intubations</a:t>
            </a:r>
          </a:p>
          <a:p>
            <a:pPr lvl="1"/>
            <a:r>
              <a:rPr lang="en-US" dirty="0" smtClean="0"/>
              <a:t>Large volume of patients with mucosal irritation</a:t>
            </a:r>
          </a:p>
          <a:p>
            <a:pPr lvl="1"/>
            <a:r>
              <a:rPr lang="en-US" dirty="0" smtClean="0"/>
              <a:t>Reports of an explosion</a:t>
            </a:r>
          </a:p>
          <a:p>
            <a:r>
              <a:rPr lang="en-US" dirty="0" smtClean="0"/>
              <a:t>Activate a hospital-wide disaster response</a:t>
            </a:r>
          </a:p>
          <a:p>
            <a:pPr lvl="1"/>
            <a:r>
              <a:rPr lang="en-US" dirty="0" smtClean="0"/>
              <a:t>Hospital-specific reporting system</a:t>
            </a:r>
          </a:p>
          <a:p>
            <a:pPr lvl="1"/>
            <a:r>
              <a:rPr lang="en-US" dirty="0" smtClean="0"/>
              <a:t>Regional </a:t>
            </a:r>
            <a:r>
              <a:rPr lang="en-US" smtClean="0"/>
              <a:t>disaster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9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Emergency Physician’s Role in a chemical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Chemicals</a:t>
            </a:r>
          </a:p>
          <a:p>
            <a:pPr lvl="1"/>
            <a:r>
              <a:rPr lang="en-US" dirty="0" smtClean="0"/>
              <a:t>Make decisions regarding decontamination and treatment/antidotes</a:t>
            </a:r>
          </a:p>
          <a:p>
            <a:r>
              <a:rPr lang="en-US" dirty="0" smtClean="0"/>
              <a:t>Mostly, though, do what you always do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treat patients</a:t>
            </a:r>
          </a:p>
          <a:p>
            <a:r>
              <a:rPr lang="en-US" dirty="0" smtClean="0"/>
              <a:t>Command structure</a:t>
            </a:r>
          </a:p>
          <a:p>
            <a:pPr lvl="1"/>
            <a:r>
              <a:rPr lang="en-US" dirty="0" smtClean="0"/>
              <a:t>Vests/identification as a leader</a:t>
            </a:r>
          </a:p>
          <a:p>
            <a:pPr lvl="1"/>
            <a:r>
              <a:rPr lang="en-US" dirty="0" smtClean="0"/>
              <a:t>Don’t solve problems – identify them</a:t>
            </a:r>
          </a:p>
        </p:txBody>
      </p:sp>
    </p:spTree>
    <p:extLst>
      <p:ext uri="{BB962C8B-B14F-4D97-AF65-F5344CB8AC3E}">
        <p14:creationId xmlns:p14="http://schemas.microsoft.com/office/powerpoint/2010/main" val="362887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Emergency Physician’s Role in a chemical disaster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5"/>
            <a:ext cx="9144000" cy="684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Poison Center/Toxicologist’s role in a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 as a source of information for clinicians on the chemical</a:t>
            </a:r>
          </a:p>
          <a:p>
            <a:pPr lvl="1"/>
            <a:r>
              <a:rPr lang="en-US" dirty="0" smtClean="0"/>
              <a:t>Must be connected to the regional response</a:t>
            </a:r>
          </a:p>
          <a:p>
            <a:pPr lvl="2"/>
            <a:r>
              <a:rPr lang="en-US" dirty="0" smtClean="0"/>
              <a:t>Fire, EMS, and all local hospitals</a:t>
            </a:r>
          </a:p>
          <a:p>
            <a:pPr lvl="1"/>
            <a:r>
              <a:rPr lang="en-US" dirty="0" smtClean="0"/>
              <a:t>Rapid way in which to transmit one-way information</a:t>
            </a:r>
          </a:p>
          <a:p>
            <a:pPr lvl="2"/>
            <a:r>
              <a:rPr lang="en-US" dirty="0" smtClean="0"/>
              <a:t>Blast fax</a:t>
            </a:r>
          </a:p>
          <a:p>
            <a:pPr lvl="2"/>
            <a:r>
              <a:rPr lang="en-US" dirty="0" smtClean="0"/>
              <a:t>Internet/web site/twitter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Poison Center/Toxicologist’s role in a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 as a source of information for clinicians on the chemical</a:t>
            </a:r>
          </a:p>
          <a:p>
            <a:pPr lvl="1"/>
            <a:r>
              <a:rPr lang="en-US" dirty="0" smtClean="0"/>
              <a:t>Caveats:</a:t>
            </a:r>
          </a:p>
          <a:p>
            <a:pPr lvl="2"/>
            <a:r>
              <a:rPr lang="en-US" dirty="0" smtClean="0"/>
              <a:t>Most initial information is incorrect</a:t>
            </a:r>
          </a:p>
          <a:p>
            <a:pPr lvl="2"/>
            <a:r>
              <a:rPr lang="en-US" dirty="0" smtClean="0"/>
              <a:t>May need to determine </a:t>
            </a:r>
            <a:r>
              <a:rPr lang="en-US" dirty="0" err="1" smtClean="0"/>
              <a:t>toxidrome</a:t>
            </a:r>
            <a:r>
              <a:rPr lang="en-US" dirty="0" smtClean="0"/>
              <a:t> via descriptions over the phone</a:t>
            </a:r>
          </a:p>
          <a:p>
            <a:pPr lvl="2"/>
            <a:r>
              <a:rPr lang="en-US" dirty="0" smtClean="0"/>
              <a:t>Determine:</a:t>
            </a:r>
          </a:p>
          <a:p>
            <a:pPr lvl="3"/>
            <a:r>
              <a:rPr lang="en-US" dirty="0" smtClean="0"/>
              <a:t>If decontamination is necessary</a:t>
            </a:r>
          </a:p>
          <a:p>
            <a:pPr lvl="3"/>
            <a:r>
              <a:rPr lang="en-US" dirty="0" smtClean="0"/>
              <a:t>If an antidote is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4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Poison Center/Toxicologist’s role in a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 as a source of information for media and hospitals/clinicians</a:t>
            </a:r>
          </a:p>
          <a:p>
            <a:pPr lvl="1"/>
            <a:r>
              <a:rPr lang="en-US" dirty="0" smtClean="0"/>
              <a:t>Clear and rapid communication with clinicians</a:t>
            </a:r>
          </a:p>
          <a:p>
            <a:pPr lvl="1"/>
            <a:r>
              <a:rPr lang="en-US" dirty="0" smtClean="0"/>
              <a:t>Clear and rapid communications with the media and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Poison Center/Toxicologist’s role in a disaster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you get information about chemicals?</a:t>
            </a:r>
          </a:p>
          <a:p>
            <a:pPr lvl="1"/>
            <a:r>
              <a:rPr lang="en-US" dirty="0" smtClean="0"/>
              <a:t>Dr. Google???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8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Material Safety Data Sheet (MSDS)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1128"/>
            <a:ext cx="6652099" cy="53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CDC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371934"/>
            <a:ext cx="6634163" cy="54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Hospital, Tokyo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8:</a:t>
            </a:r>
            <a:r>
              <a:rPr lang="en-US" altLang="en-US" dirty="0" smtClean="0">
                <a:solidFill>
                  <a:srgbClr val="FFFF00"/>
                </a:solidFill>
                <a:latin typeface="Arial" charset="0"/>
              </a:rPr>
              <a:t>28am(33min)</a:t>
            </a:r>
            <a:r>
              <a:rPr lang="en-US" altLang="en-US" dirty="0" smtClean="0">
                <a:latin typeface="Arial" charset="0"/>
              </a:rPr>
              <a:t>–1</a:t>
            </a:r>
            <a:r>
              <a:rPr lang="en-US" altLang="en-US" baseline="30000" dirty="0" smtClean="0">
                <a:latin typeface="Arial" charset="0"/>
              </a:rPr>
              <a:t>st</a:t>
            </a:r>
            <a:r>
              <a:rPr lang="en-US" altLang="en-US" dirty="0" smtClean="0">
                <a:latin typeface="Arial" charset="0"/>
              </a:rPr>
              <a:t> ambulatory patient </a:t>
            </a:r>
            <a:r>
              <a:rPr lang="en-US" altLang="en-US" dirty="0">
                <a:latin typeface="Arial" charset="0"/>
              </a:rPr>
              <a:t>in ED</a:t>
            </a:r>
          </a:p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8:</a:t>
            </a:r>
            <a:r>
              <a:rPr lang="en-US" altLang="en-US" dirty="0" smtClean="0">
                <a:solidFill>
                  <a:srgbClr val="FFFF00"/>
                </a:solidFill>
                <a:latin typeface="Arial" charset="0"/>
              </a:rPr>
              <a:t>43am(48min)</a:t>
            </a:r>
            <a:r>
              <a:rPr lang="en-US" altLang="en-US" dirty="0" smtClean="0">
                <a:latin typeface="Arial" charset="0"/>
              </a:rPr>
              <a:t>–1</a:t>
            </a:r>
            <a:r>
              <a:rPr lang="en-US" altLang="en-US" baseline="30000" dirty="0" smtClean="0">
                <a:latin typeface="Arial" charset="0"/>
              </a:rPr>
              <a:t>st</a:t>
            </a:r>
            <a:r>
              <a:rPr lang="en-US" altLang="en-US" dirty="0" smtClean="0"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ambulance arrives</a:t>
            </a:r>
          </a:p>
          <a:p>
            <a:r>
              <a:rPr lang="en-US" altLang="en-US" dirty="0">
                <a:latin typeface="Arial" charset="0"/>
              </a:rPr>
              <a:t>Next hour –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500 patients arrive in ED</a:t>
            </a:r>
          </a:p>
          <a:p>
            <a:pPr lvl="1"/>
            <a:r>
              <a:rPr lang="en-US" altLang="en-US" dirty="0">
                <a:latin typeface="Arial" charset="0"/>
              </a:rPr>
              <a:t>3 in cardiac arrest</a:t>
            </a:r>
          </a:p>
          <a:p>
            <a:pPr lvl="1"/>
            <a:r>
              <a:rPr lang="en-US" altLang="en-US" dirty="0">
                <a:latin typeface="Arial" charset="0"/>
              </a:rPr>
              <a:t>5 are pregnant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981200" y="5257800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3886200"/>
            <a:ext cx="436418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8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ATSDR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27" y="1274300"/>
            <a:ext cx="715168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Oregon Poison Center Fact Sheets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391400" cy="56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Chemical events:</a:t>
            </a:r>
          </a:p>
          <a:p>
            <a:pPr lvl="1"/>
            <a:r>
              <a:rPr lang="en-US" dirty="0" smtClean="0"/>
              <a:t> Occur frequently</a:t>
            </a:r>
          </a:p>
          <a:p>
            <a:pPr lvl="1"/>
            <a:r>
              <a:rPr lang="en-US" dirty="0" smtClean="0"/>
              <a:t>May occur from fixed or mobile facilities</a:t>
            </a:r>
          </a:p>
          <a:p>
            <a:pPr lvl="1"/>
            <a:r>
              <a:rPr lang="en-US" dirty="0" smtClean="0"/>
              <a:t>May produce many casualties</a:t>
            </a:r>
          </a:p>
          <a:p>
            <a:pPr lvl="1"/>
            <a:r>
              <a:rPr lang="en-US" dirty="0" smtClean="0"/>
              <a:t>May require rapid communication and coordination of services, specialized care, decontamination, and transport of antidotes</a:t>
            </a:r>
          </a:p>
          <a:p>
            <a:pPr lvl="1"/>
            <a:r>
              <a:rPr lang="en-US" dirty="0" smtClean="0"/>
              <a:t>Hospitals require advanced planning and coordination with regional resources to respond appropriately to chemical event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case…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dirty="0" smtClean="0"/>
              <a:t>Imagine that it is 9am on a Monday morning…</a:t>
            </a:r>
          </a:p>
          <a:p>
            <a:pPr lvl="1"/>
            <a:r>
              <a:rPr lang="en-US" dirty="0" smtClean="0"/>
              <a:t>You feel the ground shake a little </a:t>
            </a:r>
          </a:p>
          <a:p>
            <a:pPr lvl="1"/>
            <a:r>
              <a:rPr lang="en-US" dirty="0" smtClean="0"/>
              <a:t>Then a loud explosion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80753"/>
            <a:ext cx="3574355" cy="587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DoJ tokyo 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199762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057400" cy="4525963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</a:rPr>
              <a:t>At the scene: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22412"/>
            <a:ext cx="4944035" cy="682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7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2239</Words>
  <Application>Microsoft Macintosh PowerPoint</Application>
  <PresentationFormat>On-screen Show (4:3)</PresentationFormat>
  <Paragraphs>408</Paragraphs>
  <Slides>73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Hospital chemical disaster management</vt:lpstr>
      <vt:lpstr>Objectives</vt:lpstr>
      <vt:lpstr>Chemical disasters</vt:lpstr>
      <vt:lpstr>Tokyo 1995</vt:lpstr>
      <vt:lpstr>Tokyo, 1995</vt:lpstr>
      <vt:lpstr>St. Luke’s Hospital, Tokyo</vt:lpstr>
      <vt:lpstr>St. Luke’s Hospital, Tokyo</vt:lpstr>
      <vt:lpstr>PowerPoint Presentation</vt:lpstr>
      <vt:lpstr>Tokyo</vt:lpstr>
      <vt:lpstr>Tokyo</vt:lpstr>
      <vt:lpstr>PowerPoint Presentation</vt:lpstr>
      <vt:lpstr>Tokyo</vt:lpstr>
      <vt:lpstr>Tokyo</vt:lpstr>
      <vt:lpstr>Tokyo</vt:lpstr>
      <vt:lpstr>Tokyo</vt:lpstr>
      <vt:lpstr>Tokyo</vt:lpstr>
      <vt:lpstr>Alberton, MT</vt:lpstr>
      <vt:lpstr>Alberton, MT</vt:lpstr>
      <vt:lpstr>Alberton, MT</vt:lpstr>
      <vt:lpstr>Texas, US, 1987</vt:lpstr>
      <vt:lpstr>Texas - 1987</vt:lpstr>
      <vt:lpstr>Texas - 1987</vt:lpstr>
      <vt:lpstr>Texas - 1987</vt:lpstr>
      <vt:lpstr>PowerPoint Presentation</vt:lpstr>
      <vt:lpstr>Bhopal, India</vt:lpstr>
      <vt:lpstr>Bhopal, India</vt:lpstr>
      <vt:lpstr>Bhopal, India</vt:lpstr>
      <vt:lpstr>PowerPoint Presentation</vt:lpstr>
      <vt:lpstr>Bhopal, India</vt:lpstr>
      <vt:lpstr>Bhopal, India</vt:lpstr>
      <vt:lpstr>Bhopal, India</vt:lpstr>
      <vt:lpstr>Bhopal, India</vt:lpstr>
      <vt:lpstr>Bhopal, India</vt:lpstr>
      <vt:lpstr>Bhopal, India</vt:lpstr>
      <vt:lpstr>PowerPoint Presentation</vt:lpstr>
      <vt:lpstr>Tianjin, China, 2015</vt:lpstr>
      <vt:lpstr>PowerPoint Presentation</vt:lpstr>
      <vt:lpstr>Tianjin, China, 2015</vt:lpstr>
      <vt:lpstr>Tianjin, China, 2015</vt:lpstr>
      <vt:lpstr>Tianjin, China, 2015</vt:lpstr>
      <vt:lpstr>Portland, OR, USA</vt:lpstr>
      <vt:lpstr>Portland, OR, USA</vt:lpstr>
      <vt:lpstr>Portland, OR, USA</vt:lpstr>
      <vt:lpstr>Portland, OR, USA</vt:lpstr>
      <vt:lpstr>What are the characteristics of chemical disasters?</vt:lpstr>
      <vt:lpstr>Characteristics of chemical disasters</vt:lpstr>
      <vt:lpstr>Characteristics of chemical disasters</vt:lpstr>
      <vt:lpstr>Characteristics of chemical disasters</vt:lpstr>
      <vt:lpstr>Characteristics of chemical disasters</vt:lpstr>
      <vt:lpstr>Characteristics of chemical disasters</vt:lpstr>
      <vt:lpstr>Characteristics of chemical disasters</vt:lpstr>
      <vt:lpstr>What do emergency departments need?</vt:lpstr>
      <vt:lpstr>What do emergency departments need?</vt:lpstr>
      <vt:lpstr>What do emergency departments need?</vt:lpstr>
      <vt:lpstr>What do emergency departments need?</vt:lpstr>
      <vt:lpstr>What do emergency departments need?</vt:lpstr>
      <vt:lpstr>What is a hospital response?</vt:lpstr>
      <vt:lpstr>Hospital response to disasters</vt:lpstr>
      <vt:lpstr>Hospital response to disasters</vt:lpstr>
      <vt:lpstr>PowerPoint Presentation</vt:lpstr>
      <vt:lpstr>Emergency Physician’s Role in a chemical disaster</vt:lpstr>
      <vt:lpstr>Emergency Physician’s Role in a chemical disaster</vt:lpstr>
      <vt:lpstr>Emergency Physician’s Role in a chemical disaster</vt:lpstr>
      <vt:lpstr>Poison Center/Toxicologist’s role in a disaster</vt:lpstr>
      <vt:lpstr>Poison Center/Toxicologist’s role in a disaster</vt:lpstr>
      <vt:lpstr>Poison Center/Toxicologist’s role in a disaster</vt:lpstr>
      <vt:lpstr>Poison Center/Toxicologist’s role in a disaster</vt:lpstr>
      <vt:lpstr>Material Safety Data Sheet (MSDS)</vt:lpstr>
      <vt:lpstr>CDC</vt:lpstr>
      <vt:lpstr>ATSDR</vt:lpstr>
      <vt:lpstr>Oregon Poison Center Fact Sheets</vt:lpstr>
      <vt:lpstr>Conclusions</vt:lpstr>
      <vt:lpstr>A case…</vt:lpstr>
    </vt:vector>
  </TitlesOfParts>
  <Company>OHSU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chemical disaster management</dc:title>
  <dc:creator>Rob Hendrickson</dc:creator>
  <cp:lastModifiedBy>Rob Hendrickson</cp:lastModifiedBy>
  <cp:revision>45</cp:revision>
  <dcterms:created xsi:type="dcterms:W3CDTF">2015-09-08T00:21:21Z</dcterms:created>
  <dcterms:modified xsi:type="dcterms:W3CDTF">2015-09-14T22:49:08Z</dcterms:modified>
</cp:coreProperties>
</file>